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9" r:id="rId3"/>
    <p:sldId id="262" r:id="rId4"/>
    <p:sldId id="279" r:id="rId5"/>
    <p:sldId id="280" r:id="rId6"/>
    <p:sldId id="281" r:id="rId7"/>
    <p:sldId id="278" r:id="rId8"/>
    <p:sldId id="263" r:id="rId9"/>
    <p:sldId id="264" r:id="rId10"/>
    <p:sldId id="257" r:id="rId11"/>
    <p:sldId id="259" r:id="rId12"/>
    <p:sldId id="258" r:id="rId13"/>
    <p:sldId id="261" r:id="rId14"/>
    <p:sldId id="260" r:id="rId15"/>
    <p:sldId id="265" r:id="rId16"/>
    <p:sldId id="268" r:id="rId17"/>
    <p:sldId id="275" r:id="rId18"/>
    <p:sldId id="269" r:id="rId19"/>
    <p:sldId id="270" r:id="rId20"/>
    <p:sldId id="271" r:id="rId21"/>
    <p:sldId id="282" r:id="rId22"/>
    <p:sldId id="288" r:id="rId23"/>
    <p:sldId id="283" r:id="rId24"/>
    <p:sldId id="290" r:id="rId25"/>
    <p:sldId id="291" r:id="rId26"/>
    <p:sldId id="292" r:id="rId27"/>
    <p:sldId id="293" r:id="rId28"/>
    <p:sldId id="284" r:id="rId29"/>
    <p:sldId id="285" r:id="rId30"/>
    <p:sldId id="286" r:id="rId31"/>
    <p:sldId id="287" r:id="rId32"/>
    <p:sldId id="294" r:id="rId33"/>
    <p:sldId id="295" r:id="rId34"/>
    <p:sldId id="296" r:id="rId35"/>
    <p:sldId id="297" r:id="rId36"/>
    <p:sldId id="298" r:id="rId37"/>
    <p:sldId id="300" r:id="rId38"/>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564"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9158"/>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0E781CC5-E0EE-4692-9CF9-0E0D46FF51F2}" type="datetimeFigureOut">
              <a:rPr lang="zh-CN" altLang="en-US"/>
              <a:pPr>
                <a:defRPr/>
              </a:pPr>
              <a:t>2014-1-9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C64F3A7-0893-43E1-9721-C8357187D6DA}"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416AF91F-FF8E-421D-B5E2-95C3E6E68DD7}" type="datetimeFigureOut">
              <a:rPr lang="zh-CN" altLang="en-US"/>
              <a:pPr>
                <a:defRPr/>
              </a:pPr>
              <a:t>2014-1-9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7C42ADE-056F-4959-AB2A-0B1D77ED0D65}"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3E6AC93F-02B6-48B8-8344-4585998A0E20}" type="datetimeFigureOut">
              <a:rPr lang="zh-CN" altLang="en-US"/>
              <a:pPr>
                <a:defRPr/>
              </a:pPr>
              <a:t>2014-1-9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09BE402-887A-4B2F-8737-0DC257ECD1A6}"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B943762B-6C2B-4388-9A89-2707B25B651C}" type="datetimeFigureOut">
              <a:rPr lang="zh-CN" altLang="en-US"/>
              <a:pPr>
                <a:defRPr/>
              </a:pPr>
              <a:t>2014-1-9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5D47F04C-CEAB-4E30-A27E-AC092A1066EE}"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6D9C7A83-5772-45B4-8822-7D5CE502F82C}" type="datetimeFigureOut">
              <a:rPr lang="zh-CN" altLang="en-US"/>
              <a:pPr>
                <a:defRPr/>
              </a:pPr>
              <a:t>2014-1-9</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EF397536-CE28-4E9C-86AC-A61DDD67A5A2}"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32F08126-38EB-4390-833E-AF9BC71BFFDA}" type="datetimeFigureOut">
              <a:rPr lang="zh-CN" altLang="en-US"/>
              <a:pPr>
                <a:defRPr/>
              </a:pPr>
              <a:t>2014-1-9</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01662796-DC4B-4DD4-862D-A0317AA57C12}"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9E6D3B13-4BA5-4BFF-892C-D8DB786C7019}" type="datetimeFigureOut">
              <a:rPr lang="zh-CN" altLang="en-US"/>
              <a:pPr>
                <a:defRPr/>
              </a:pPr>
              <a:t>2014-1-9</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4744E9BA-3672-4147-8BF3-6AD6D7A548B1}"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D3BB09C7-0111-4B28-9979-EFA724D6550A}" type="datetimeFigureOut">
              <a:rPr lang="zh-CN" altLang="en-US"/>
              <a:pPr>
                <a:defRPr/>
              </a:pPr>
              <a:t>2014-1-9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800F2F1-449B-40B4-BB5D-77CAA849BA6C}"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FBA25EC2-3FB7-42B4-8C2F-6082104F4D4A}" type="datetimeFigureOut">
              <a:rPr lang="zh-CN" altLang="en-US"/>
              <a:pPr>
                <a:defRPr/>
              </a:pPr>
              <a:t>2014-1-9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B23ABC6-5AE8-47C1-BFDA-A7ADD4C5E44B}"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185A4970-BEED-4A77-846E-AA177FAE40A2}" type="datetimeFigureOut">
              <a:rPr lang="zh-CN" altLang="en-US"/>
              <a:pPr>
                <a:defRPr/>
              </a:pPr>
              <a:t>2014-1-9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9E86E53-BD90-4283-80D7-95C03D4B22B6}"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0A8ECD34-BD49-4FC3-87DC-24BDEF653DF7}" type="datetimeFigureOut">
              <a:rPr lang="zh-CN" altLang="en-US"/>
              <a:pPr>
                <a:defRPr/>
              </a:pPr>
              <a:t>2014-1-9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F241F54-3B3D-4B35-BCCC-4D4C01751EBD}" type="slidenum">
              <a:rPr lang="zh-CN" altLang="en-US"/>
              <a:pPr>
                <a:defRPr/>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685800" y="152400"/>
            <a:ext cx="6870700" cy="1600200"/>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685800" y="1828800"/>
            <a:ext cx="7696200" cy="3657600"/>
          </a:xfrm>
        </p:spPr>
        <p:txBody>
          <a:bodyPr rtlCol="0">
            <a:normAutofit/>
          </a:bodyPr>
          <a:lstStyle/>
          <a:p>
            <a:pPr lvl="0"/>
            <a:endParaRPr lang="zh-CN" altLang="en-US" noProof="0"/>
          </a:p>
        </p:txBody>
      </p:sp>
      <p:sp>
        <p:nvSpPr>
          <p:cNvPr id="4" name="日期占位符 3"/>
          <p:cNvSpPr>
            <a:spLocks noGrp="1"/>
          </p:cNvSpPr>
          <p:nvPr>
            <p:ph type="dt" sz="half" idx="10"/>
          </p:nvPr>
        </p:nvSpPr>
        <p:spPr>
          <a:xfrm>
            <a:off x="1371600" y="6248400"/>
            <a:ext cx="1905000" cy="457200"/>
          </a:xfrm>
        </p:spPr>
        <p:txBody>
          <a:bodyPr/>
          <a:lstStyle>
            <a:lvl1pPr>
              <a:defRPr>
                <a:solidFill>
                  <a:prstClr val="black">
                    <a:tint val="75000"/>
                  </a:prstClr>
                </a:solidFill>
              </a:defRPr>
            </a:lvl1pPr>
          </a:lstStyle>
          <a:p>
            <a:pPr>
              <a:defRPr/>
            </a:pPr>
            <a:endParaRPr lang="en-US" altLang="zh-CN"/>
          </a:p>
        </p:txBody>
      </p:sp>
      <p:sp>
        <p:nvSpPr>
          <p:cNvPr id="5" name="页脚占位符 4"/>
          <p:cNvSpPr>
            <a:spLocks noGrp="1"/>
          </p:cNvSpPr>
          <p:nvPr>
            <p:ph type="ftr" sz="quarter" idx="11"/>
          </p:nvPr>
        </p:nvSpPr>
        <p:spPr>
          <a:xfrm>
            <a:off x="3556000" y="6248400"/>
            <a:ext cx="2895600" cy="457200"/>
          </a:xfrm>
        </p:spPr>
        <p:txBody>
          <a:bodyPr/>
          <a:lstStyle>
            <a:lvl1pPr>
              <a:defRPr>
                <a:solidFill>
                  <a:prstClr val="black">
                    <a:tint val="75000"/>
                  </a:prstClr>
                </a:solidFill>
              </a:defRPr>
            </a:lvl1pPr>
          </a:lstStyle>
          <a:p>
            <a:pPr>
              <a:defRPr/>
            </a:pPr>
            <a:endParaRPr lang="en-US" altLang="zh-CN"/>
          </a:p>
        </p:txBody>
      </p:sp>
      <p:sp>
        <p:nvSpPr>
          <p:cNvPr id="6" name="灯片编号占位符 5"/>
          <p:cNvSpPr>
            <a:spLocks noGrp="1"/>
          </p:cNvSpPr>
          <p:nvPr>
            <p:ph type="sldNum" sz="quarter" idx="12"/>
          </p:nvPr>
        </p:nvSpPr>
        <p:spPr>
          <a:xfrm>
            <a:off x="6718300" y="6248400"/>
            <a:ext cx="1905000" cy="457200"/>
          </a:xfrm>
        </p:spPr>
        <p:txBody>
          <a:bodyPr/>
          <a:lstStyle>
            <a:lvl1pPr>
              <a:defRPr>
                <a:solidFill>
                  <a:prstClr val="black">
                    <a:tint val="75000"/>
                  </a:prstClr>
                </a:solidFill>
              </a:defRPr>
            </a:lvl1pPr>
          </a:lstStyle>
          <a:p>
            <a:pPr>
              <a:defRPr/>
            </a:pPr>
            <a:fld id="{10D6D0F0-28CF-43D5-92DC-F063067D4AC7}" type="slidenum">
              <a:rPr lang="en-US" altLang="zh-CN"/>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defRPr>
            </a:lvl1pPr>
          </a:lstStyle>
          <a:p>
            <a:pPr>
              <a:defRPr/>
            </a:pPr>
            <a:fld id="{50CBD00B-9A66-4780-ADE8-604118EFA61D}" type="datetimeFigureOut">
              <a:rPr lang="zh-CN" altLang="en-US"/>
              <a:pPr>
                <a:defRPr/>
              </a:pPr>
              <a:t>2014-1-9</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defRPr>
            </a:lvl1pPr>
          </a:lstStyle>
          <a:p>
            <a:pPr>
              <a:defRPr/>
            </a:pPr>
            <a:fld id="{5EAABF62-9A9C-45FE-8C9C-20F89F39CC06}"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 id="2147483661" r:id="rId12"/>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ctrTitle"/>
          </p:nvPr>
        </p:nvSpPr>
        <p:spPr>
          <a:xfrm>
            <a:off x="755650" y="1844675"/>
            <a:ext cx="7772400" cy="1470025"/>
          </a:xfrm>
          <a:solidFill>
            <a:srgbClr val="FFFF00"/>
          </a:solidFill>
        </p:spPr>
        <p:txBody>
          <a:bodyPr/>
          <a:lstStyle/>
          <a:p>
            <a:r>
              <a:rPr lang="zh-CN" altLang="en-US" b="1" smtClean="0">
                <a:solidFill>
                  <a:srgbClr val="C00000"/>
                </a:solidFill>
                <a:latin typeface="黑体" pitchFamily="2" charset="-122"/>
                <a:ea typeface="黑体" pitchFamily="2" charset="-122"/>
              </a:rPr>
              <a:t>医患关系的心身医学意义及其人性化管理</a:t>
            </a:r>
          </a:p>
        </p:txBody>
      </p:sp>
      <p:sp>
        <p:nvSpPr>
          <p:cNvPr id="3" name="副标题 2"/>
          <p:cNvSpPr>
            <a:spLocks noGrp="1"/>
          </p:cNvSpPr>
          <p:nvPr>
            <p:ph type="subTitle" idx="1"/>
          </p:nvPr>
        </p:nvSpPr>
        <p:spPr>
          <a:xfrm>
            <a:off x="1371600" y="3886200"/>
            <a:ext cx="6400800" cy="2495550"/>
          </a:xfrm>
        </p:spPr>
        <p:txBody>
          <a:bodyPr rtlCol="0">
            <a:normAutofit/>
          </a:bodyPr>
          <a:lstStyle/>
          <a:p>
            <a:pPr fontAlgn="auto">
              <a:spcAft>
                <a:spcPts val="0"/>
              </a:spcAft>
              <a:buFont typeface="Arial" pitchFamily="34" charset="0"/>
              <a:buNone/>
              <a:defRPr/>
            </a:pPr>
            <a:r>
              <a:rPr lang="zh-CN" altLang="en-US" sz="2400" b="1" dirty="0" smtClean="0">
                <a:solidFill>
                  <a:schemeClr val="tx2">
                    <a:lumMod val="75000"/>
                  </a:schemeClr>
                </a:solidFill>
              </a:rPr>
              <a:t>赵旭东</a:t>
            </a:r>
            <a:endParaRPr lang="en-US" altLang="zh-CN" sz="2400" b="1" dirty="0" smtClean="0">
              <a:solidFill>
                <a:schemeClr val="tx2">
                  <a:lumMod val="75000"/>
                </a:schemeClr>
              </a:solidFill>
            </a:endParaRPr>
          </a:p>
          <a:p>
            <a:pPr fontAlgn="auto">
              <a:spcAft>
                <a:spcPts val="0"/>
              </a:spcAft>
              <a:buFont typeface="Arial" pitchFamily="34" charset="0"/>
              <a:buNone/>
              <a:defRPr/>
            </a:pPr>
            <a:endParaRPr lang="en-US" altLang="zh-CN" sz="2400" b="1" dirty="0" smtClean="0">
              <a:solidFill>
                <a:schemeClr val="tx2">
                  <a:lumMod val="75000"/>
                </a:schemeClr>
              </a:solidFill>
            </a:endParaRPr>
          </a:p>
          <a:p>
            <a:pPr fontAlgn="auto">
              <a:spcAft>
                <a:spcPts val="0"/>
              </a:spcAft>
              <a:buFont typeface="Arial" pitchFamily="34" charset="0"/>
              <a:buNone/>
              <a:defRPr/>
            </a:pPr>
            <a:r>
              <a:rPr lang="zh-CN" altLang="en-US" sz="2400" b="1" dirty="0" smtClean="0">
                <a:solidFill>
                  <a:schemeClr val="tx2">
                    <a:lumMod val="75000"/>
                  </a:schemeClr>
                </a:solidFill>
              </a:rPr>
              <a:t>同济大学医学院人文与行为科学教研室</a:t>
            </a:r>
            <a:endParaRPr lang="en-US" altLang="zh-CN" sz="2400" b="1" dirty="0" smtClean="0">
              <a:solidFill>
                <a:schemeClr val="tx2">
                  <a:lumMod val="75000"/>
                </a:schemeClr>
              </a:solidFill>
            </a:endParaRPr>
          </a:p>
          <a:p>
            <a:pPr fontAlgn="auto">
              <a:spcAft>
                <a:spcPts val="0"/>
              </a:spcAft>
              <a:buFont typeface="Arial" pitchFamily="34" charset="0"/>
              <a:buNone/>
              <a:defRPr/>
            </a:pPr>
            <a:r>
              <a:rPr lang="zh-CN" altLang="en-US" sz="2400" b="1" dirty="0" smtClean="0">
                <a:solidFill>
                  <a:schemeClr val="tx2">
                    <a:lumMod val="75000"/>
                  </a:schemeClr>
                </a:solidFill>
              </a:rPr>
              <a:t>附属上海市东方医院临床心理科</a:t>
            </a:r>
            <a:endParaRPr lang="en-US" altLang="zh-CN" sz="2400" b="1" dirty="0" smtClean="0">
              <a:solidFill>
                <a:schemeClr val="tx2">
                  <a:lumMod val="75000"/>
                </a:schemeClr>
              </a:solidFill>
            </a:endParaRPr>
          </a:p>
          <a:p>
            <a:pPr fontAlgn="auto">
              <a:spcAft>
                <a:spcPts val="0"/>
              </a:spcAft>
              <a:buFont typeface="Arial" pitchFamily="34" charset="0"/>
              <a:buNone/>
              <a:defRPr/>
            </a:pPr>
            <a:r>
              <a:rPr lang="en-US" altLang="zh-CN" sz="2400" b="1" dirty="0" smtClean="0">
                <a:solidFill>
                  <a:schemeClr val="tx2">
                    <a:lumMod val="75000"/>
                  </a:schemeClr>
                </a:solidFill>
              </a:rPr>
              <a:t>e-</a:t>
            </a:r>
            <a:r>
              <a:rPr lang="en-US" altLang="zh-CN" sz="2400" b="1" dirty="0" err="1" smtClean="0">
                <a:solidFill>
                  <a:schemeClr val="tx2">
                    <a:lumMod val="75000"/>
                  </a:schemeClr>
                </a:solidFill>
              </a:rPr>
              <a:t>mail:zhaoxd@tongji.edu.cn</a:t>
            </a:r>
            <a:endParaRPr lang="en-US" altLang="zh-CN" sz="2400" b="1" dirty="0" smtClean="0">
              <a:solidFill>
                <a:schemeClr val="tx2">
                  <a:lumMod val="75000"/>
                </a:schemeClr>
              </a:solidFill>
            </a:endParaRPr>
          </a:p>
          <a:p>
            <a:pPr fontAlgn="auto">
              <a:spcAft>
                <a:spcPts val="0"/>
              </a:spcAft>
              <a:buFont typeface="Arial" pitchFamily="34" charset="0"/>
              <a:buNone/>
              <a:defRPr/>
            </a:pPr>
            <a:endParaRPr lang="en-US" altLang="zh-CN"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1"/>
          <p:cNvSpPr>
            <a:spLocks noGrp="1"/>
          </p:cNvSpPr>
          <p:nvPr>
            <p:ph type="title"/>
          </p:nvPr>
        </p:nvSpPr>
        <p:spPr>
          <a:xfrm>
            <a:off x="468313" y="2420938"/>
            <a:ext cx="8229600" cy="1143000"/>
          </a:xfrm>
          <a:solidFill>
            <a:srgbClr val="FF0000"/>
          </a:solidFill>
        </p:spPr>
        <p:txBody>
          <a:bodyPr/>
          <a:lstStyle/>
          <a:p>
            <a:r>
              <a:rPr lang="zh-CN" altLang="en-US" sz="3600" smtClean="0">
                <a:solidFill>
                  <a:srgbClr val="FFFF00"/>
                </a:solidFill>
                <a:latin typeface="华文琥珀"/>
                <a:ea typeface="华文琥珀"/>
                <a:cs typeface="华文琥珀"/>
              </a:rPr>
              <a:t>一、引  言：医患关系的医学后果</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12875"/>
            <a:ext cx="8229600" cy="5256213"/>
          </a:xfrm>
        </p:spPr>
        <p:txBody>
          <a:bodyPr rtlCol="0">
            <a:normAutofit fontScale="70000" lnSpcReduction="20000"/>
          </a:bodyPr>
          <a:lstStyle/>
          <a:p>
            <a:pPr fontAlgn="auto">
              <a:lnSpc>
                <a:spcPts val="2640"/>
              </a:lnSpc>
              <a:spcAft>
                <a:spcPts val="0"/>
              </a:spcAft>
              <a:buFont typeface="Arial" pitchFamily="34" charset="0"/>
              <a:buNone/>
              <a:defRPr/>
            </a:pPr>
            <a:r>
              <a:rPr lang="en-US" altLang="zh-CN" b="1" dirty="0" smtClean="0"/>
              <a:t>    </a:t>
            </a:r>
            <a:r>
              <a:rPr lang="en-US" altLang="zh-CN" b="1" dirty="0" smtClean="0">
                <a:latin typeface="黑体" pitchFamily="49" charset="-122"/>
                <a:ea typeface="黑体" pitchFamily="49" charset="-122"/>
              </a:rPr>
              <a:t>1. </a:t>
            </a:r>
            <a:r>
              <a:rPr lang="zh-CN" altLang="en-US" b="1" dirty="0" smtClean="0">
                <a:latin typeface="黑体" pitchFamily="49" charset="-122"/>
                <a:ea typeface="黑体" pitchFamily="49" charset="-122"/>
              </a:rPr>
              <a:t>体制性因素。</a:t>
            </a:r>
            <a:endParaRPr lang="en-US" altLang="zh-CN" b="1" dirty="0" smtClean="0">
              <a:latin typeface="黑体" pitchFamily="49" charset="-122"/>
              <a:ea typeface="黑体" pitchFamily="49" charset="-122"/>
            </a:endParaRPr>
          </a:p>
          <a:p>
            <a:pPr marL="571500" indent="-571500" fontAlgn="auto">
              <a:lnSpc>
                <a:spcPts val="2640"/>
              </a:lnSpc>
              <a:spcAft>
                <a:spcPts val="0"/>
              </a:spcAft>
              <a:buFont typeface="+mj-lt"/>
              <a:buAutoNum type="romanUcPeriod"/>
              <a:defRPr/>
            </a:pPr>
            <a:r>
              <a:rPr lang="zh-CN" altLang="en-US" dirty="0" smtClean="0">
                <a:latin typeface="黑体" pitchFamily="49" charset="-122"/>
                <a:ea typeface="黑体" pitchFamily="49" charset="-122"/>
              </a:rPr>
              <a:t>看病贵</a:t>
            </a:r>
            <a:r>
              <a:rPr lang="en-US" altLang="zh-CN" dirty="0" smtClean="0">
                <a:latin typeface="黑体" pitchFamily="49" charset="-122"/>
                <a:ea typeface="黑体" pitchFamily="49" charset="-122"/>
              </a:rPr>
              <a:t>——</a:t>
            </a:r>
            <a:r>
              <a:rPr lang="zh-CN" altLang="en-US" dirty="0" smtClean="0">
                <a:latin typeface="黑体" pitchFamily="49" charset="-122"/>
                <a:ea typeface="黑体" pitchFamily="49" charset="-122"/>
              </a:rPr>
              <a:t>医患关系沦为消费关系，医生却没有赚到钱，代人受过！</a:t>
            </a:r>
            <a:endParaRPr lang="en-US" altLang="zh-CN" dirty="0" smtClean="0">
              <a:latin typeface="黑体" pitchFamily="49" charset="-122"/>
              <a:ea typeface="黑体" pitchFamily="49" charset="-122"/>
            </a:endParaRPr>
          </a:p>
          <a:p>
            <a:pPr marL="571500" indent="-571500" fontAlgn="auto">
              <a:lnSpc>
                <a:spcPts val="2640"/>
              </a:lnSpc>
              <a:spcAft>
                <a:spcPts val="0"/>
              </a:spcAft>
              <a:buFont typeface="+mj-lt"/>
              <a:buAutoNum type="romanUcPeriod"/>
              <a:defRPr/>
            </a:pPr>
            <a:r>
              <a:rPr lang="zh-CN" altLang="en-US" dirty="0" smtClean="0">
                <a:latin typeface="黑体" pitchFamily="49" charset="-122"/>
                <a:ea typeface="黑体" pitchFamily="49" charset="-122"/>
              </a:rPr>
              <a:t>看病难</a:t>
            </a:r>
            <a:r>
              <a:rPr lang="en-US" altLang="zh-CN" dirty="0" smtClean="0">
                <a:latin typeface="黑体" pitchFamily="49" charset="-122"/>
                <a:ea typeface="黑体" pitchFamily="49" charset="-122"/>
              </a:rPr>
              <a:t>——</a:t>
            </a:r>
            <a:r>
              <a:rPr lang="zh-CN" altLang="en-US" dirty="0" smtClean="0">
                <a:latin typeface="黑体" pitchFamily="49" charset="-122"/>
                <a:ea typeface="黑体" pitchFamily="49" charset="-122"/>
              </a:rPr>
              <a:t>资源匮乏、配置不公平；医生后代、好学生不学医，好医生太少！</a:t>
            </a:r>
            <a:endParaRPr lang="en-US" altLang="zh-CN" dirty="0" smtClean="0">
              <a:latin typeface="黑体" pitchFamily="49" charset="-122"/>
              <a:ea typeface="黑体" pitchFamily="49" charset="-122"/>
            </a:endParaRPr>
          </a:p>
          <a:p>
            <a:pPr marL="571500" indent="-571500" fontAlgn="auto">
              <a:lnSpc>
                <a:spcPts val="2640"/>
              </a:lnSpc>
              <a:spcAft>
                <a:spcPts val="0"/>
              </a:spcAft>
              <a:buFont typeface="+mj-lt"/>
              <a:buAutoNum type="romanUcPeriod"/>
              <a:defRPr/>
            </a:pPr>
            <a:r>
              <a:rPr lang="zh-CN" altLang="en-US" dirty="0" smtClean="0">
                <a:latin typeface="黑体" pitchFamily="49" charset="-122"/>
                <a:ea typeface="黑体" pitchFamily="49" charset="-122"/>
              </a:rPr>
              <a:t>看病差</a:t>
            </a:r>
            <a:r>
              <a:rPr lang="en-US" altLang="zh-CN" dirty="0" smtClean="0">
                <a:latin typeface="黑体" pitchFamily="49" charset="-122"/>
                <a:ea typeface="黑体" pitchFamily="49" charset="-122"/>
              </a:rPr>
              <a:t>——</a:t>
            </a:r>
            <a:r>
              <a:rPr lang="zh-CN" altLang="en-US" dirty="0" smtClean="0">
                <a:latin typeface="黑体" pitchFamily="49" charset="-122"/>
                <a:ea typeface="黑体" pitchFamily="49" charset="-122"/>
              </a:rPr>
              <a:t>体制性职业倦怠，医患沟通肤浅、缺乏互相尊重和信任！</a:t>
            </a:r>
            <a:endParaRPr lang="en-US" altLang="zh-CN" dirty="0" smtClean="0">
              <a:latin typeface="黑体" pitchFamily="49" charset="-122"/>
              <a:ea typeface="黑体" pitchFamily="49" charset="-122"/>
            </a:endParaRPr>
          </a:p>
          <a:p>
            <a:pPr marL="571500" indent="-571500" fontAlgn="auto">
              <a:lnSpc>
                <a:spcPts val="2640"/>
              </a:lnSpc>
              <a:spcAft>
                <a:spcPts val="0"/>
              </a:spcAft>
              <a:buFont typeface="Arial" pitchFamily="34" charset="0"/>
              <a:buNone/>
              <a:defRPr/>
            </a:pPr>
            <a:endParaRPr lang="en-US" altLang="zh-CN" dirty="0" smtClean="0">
              <a:latin typeface="黑体" pitchFamily="49" charset="-122"/>
              <a:ea typeface="黑体" pitchFamily="49" charset="-122"/>
            </a:endParaRPr>
          </a:p>
          <a:p>
            <a:pPr marL="571500" indent="-571500" fontAlgn="auto">
              <a:lnSpc>
                <a:spcPts val="2640"/>
              </a:lnSpc>
              <a:spcAft>
                <a:spcPts val="0"/>
              </a:spcAft>
              <a:buFont typeface="Arial" pitchFamily="34" charset="0"/>
              <a:buNone/>
              <a:defRPr/>
            </a:pPr>
            <a:r>
              <a:rPr lang="en-US" altLang="zh-CN" dirty="0" smtClean="0">
                <a:latin typeface="黑体" pitchFamily="49" charset="-122"/>
                <a:ea typeface="黑体" pitchFamily="49" charset="-122"/>
              </a:rPr>
              <a:t>    </a:t>
            </a:r>
            <a:r>
              <a:rPr lang="en-US" altLang="zh-CN" b="1" dirty="0" smtClean="0">
                <a:latin typeface="黑体" pitchFamily="49" charset="-122"/>
                <a:ea typeface="黑体" pitchFamily="49" charset="-122"/>
              </a:rPr>
              <a:t>2. </a:t>
            </a:r>
            <a:r>
              <a:rPr lang="zh-CN" altLang="en-US" b="1" dirty="0" smtClean="0">
                <a:latin typeface="黑体" pitchFamily="49" charset="-122"/>
                <a:ea typeface="黑体" pitchFamily="49" charset="-122"/>
              </a:rPr>
              <a:t>专业技术因素</a:t>
            </a:r>
            <a:endParaRPr lang="en-US" altLang="zh-CN" b="1" dirty="0" smtClean="0">
              <a:latin typeface="黑体" pitchFamily="49" charset="-122"/>
              <a:ea typeface="黑体" pitchFamily="49" charset="-122"/>
            </a:endParaRPr>
          </a:p>
          <a:p>
            <a:pPr marL="571500" indent="-571500" fontAlgn="auto">
              <a:lnSpc>
                <a:spcPts val="2640"/>
              </a:lnSpc>
              <a:spcAft>
                <a:spcPts val="0"/>
              </a:spcAft>
              <a:buFont typeface="+mj-lt"/>
              <a:buAutoNum type="romanUcPeriod"/>
              <a:defRPr/>
            </a:pPr>
            <a:r>
              <a:rPr lang="zh-CN" altLang="en-US" dirty="0" smtClean="0">
                <a:latin typeface="黑体" pitchFamily="49" charset="-122"/>
                <a:ea typeface="黑体" pitchFamily="49" charset="-122"/>
              </a:rPr>
              <a:t>单纯生物学模式</a:t>
            </a:r>
            <a:r>
              <a:rPr lang="en-US" altLang="zh-CN" dirty="0" smtClean="0">
                <a:latin typeface="黑体" pitchFamily="49" charset="-122"/>
                <a:ea typeface="黑体" pitchFamily="49" charset="-122"/>
              </a:rPr>
              <a:t>——</a:t>
            </a:r>
            <a:r>
              <a:rPr lang="zh-CN" altLang="en-US" dirty="0" smtClean="0">
                <a:latin typeface="黑体" pitchFamily="49" charset="-122"/>
                <a:ea typeface="黑体" pitchFamily="49" charset="-122"/>
              </a:rPr>
              <a:t>人性物质化！普遍歧视、忽略精神科；临床人员不会与心理偏异者打交道！</a:t>
            </a:r>
            <a:endParaRPr lang="en-US" altLang="zh-CN" dirty="0" smtClean="0">
              <a:latin typeface="黑体" pitchFamily="49" charset="-122"/>
              <a:ea typeface="黑体" pitchFamily="49" charset="-122"/>
            </a:endParaRPr>
          </a:p>
          <a:p>
            <a:pPr marL="571500" indent="-571500" fontAlgn="auto">
              <a:lnSpc>
                <a:spcPts val="2640"/>
              </a:lnSpc>
              <a:spcAft>
                <a:spcPts val="0"/>
              </a:spcAft>
              <a:buFont typeface="+mj-lt"/>
              <a:buAutoNum type="romanUcPeriod"/>
              <a:defRPr/>
            </a:pPr>
            <a:r>
              <a:rPr lang="zh-CN" altLang="en-US" dirty="0" smtClean="0">
                <a:latin typeface="黑体" pitchFamily="49" charset="-122"/>
                <a:ea typeface="黑体" pitchFamily="49" charset="-122"/>
              </a:rPr>
              <a:t>医学教育功利化</a:t>
            </a:r>
            <a:r>
              <a:rPr lang="en-US" altLang="zh-CN" dirty="0" smtClean="0">
                <a:latin typeface="黑体" pitchFamily="49" charset="-122"/>
                <a:ea typeface="黑体" pitchFamily="49" charset="-122"/>
              </a:rPr>
              <a:t>——</a:t>
            </a:r>
            <a:r>
              <a:rPr lang="zh-CN" altLang="en-US" dirty="0" smtClean="0">
                <a:latin typeface="黑体" pitchFamily="49" charset="-122"/>
                <a:ea typeface="黑体" pitchFamily="49" charset="-122"/>
              </a:rPr>
              <a:t>医生工匠化、科学家化，没文化！</a:t>
            </a:r>
            <a:endParaRPr lang="en-US" altLang="zh-CN" dirty="0" smtClean="0">
              <a:latin typeface="黑体" pitchFamily="49" charset="-122"/>
              <a:ea typeface="黑体" pitchFamily="49" charset="-122"/>
            </a:endParaRPr>
          </a:p>
          <a:p>
            <a:pPr marL="571500" indent="-571500" fontAlgn="auto">
              <a:lnSpc>
                <a:spcPts val="2640"/>
              </a:lnSpc>
              <a:spcAft>
                <a:spcPts val="0"/>
              </a:spcAft>
              <a:buFont typeface="+mj-lt"/>
              <a:buAutoNum type="romanUcPeriod"/>
              <a:defRPr/>
            </a:pPr>
            <a:r>
              <a:rPr lang="zh-CN" altLang="en-US" dirty="0" smtClean="0">
                <a:latin typeface="黑体" pitchFamily="49" charset="-122"/>
                <a:ea typeface="黑体" pitchFamily="49" charset="-122"/>
              </a:rPr>
              <a:t>医院管理工商化</a:t>
            </a:r>
            <a:r>
              <a:rPr lang="en-US" altLang="zh-CN" dirty="0" smtClean="0">
                <a:latin typeface="黑体" pitchFamily="49" charset="-122"/>
                <a:ea typeface="黑体" pitchFamily="49" charset="-122"/>
              </a:rPr>
              <a:t>——</a:t>
            </a:r>
            <a:r>
              <a:rPr lang="zh-CN" altLang="en-US" dirty="0" smtClean="0">
                <a:latin typeface="黑体" pitchFamily="49" charset="-122"/>
                <a:ea typeface="黑体" pitchFamily="49" charset="-122"/>
              </a:rPr>
              <a:t>医务劳动蓝领化、数量化、流水线化、非人性化！</a:t>
            </a:r>
            <a:endParaRPr lang="en-US" altLang="zh-CN" dirty="0" smtClean="0">
              <a:latin typeface="黑体" pitchFamily="49" charset="-122"/>
              <a:ea typeface="黑体" pitchFamily="49" charset="-122"/>
            </a:endParaRPr>
          </a:p>
          <a:p>
            <a:pPr marL="571500" indent="-571500" fontAlgn="auto">
              <a:lnSpc>
                <a:spcPts val="2640"/>
              </a:lnSpc>
              <a:spcAft>
                <a:spcPts val="0"/>
              </a:spcAft>
              <a:buFont typeface="+mj-lt"/>
              <a:buAutoNum type="romanUcPeriod"/>
              <a:defRPr/>
            </a:pPr>
            <a:endParaRPr lang="zh-CN" altLang="en-US" dirty="0" smtClean="0"/>
          </a:p>
          <a:p>
            <a:pPr marL="571500" indent="-571500" fontAlgn="auto">
              <a:spcAft>
                <a:spcPts val="0"/>
              </a:spcAft>
              <a:buFont typeface="+mj-lt"/>
              <a:buAutoNum type="romanUcPeriod"/>
              <a:defRPr/>
            </a:pPr>
            <a:endParaRPr lang="en-US" altLang="zh-CN" dirty="0" smtClean="0"/>
          </a:p>
        </p:txBody>
      </p:sp>
      <p:sp>
        <p:nvSpPr>
          <p:cNvPr id="4" name="标题 3"/>
          <p:cNvSpPr>
            <a:spLocks noGrp="1"/>
          </p:cNvSpPr>
          <p:nvPr>
            <p:ph type="title"/>
          </p:nvPr>
        </p:nvSpPr>
        <p:spPr>
          <a:solidFill>
            <a:schemeClr val="accent3">
              <a:lumMod val="20000"/>
              <a:lumOff val="80000"/>
            </a:schemeClr>
          </a:solidFill>
        </p:spPr>
        <p:txBody>
          <a:bodyPr rtlCol="0">
            <a:normAutofit/>
          </a:bodyPr>
          <a:lstStyle/>
          <a:p>
            <a:pPr fontAlgn="auto">
              <a:spcAft>
                <a:spcPts val="0"/>
              </a:spcAft>
              <a:defRPr/>
            </a:pPr>
            <a:r>
              <a:rPr lang="zh-CN" altLang="en-US" sz="4000" dirty="0" smtClean="0">
                <a:latin typeface="黑体" pitchFamily="49" charset="-122"/>
                <a:ea typeface="黑体" pitchFamily="49" charset="-122"/>
              </a:rPr>
              <a:t>医患关系史上最差，原因何在？</a:t>
            </a:r>
            <a:endParaRPr lang="zh-CN" altLang="en-US" sz="4000" dirty="0">
              <a:latin typeface="黑体" pitchFamily="49" charset="-122"/>
              <a:ea typeface="黑体" pitchFamily="49"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2628" y="1302823"/>
            <a:ext cx="4107324" cy="5531771"/>
            <a:chOff x="3586702" y="1137589"/>
            <a:chExt cx="5449794" cy="5531771"/>
          </a:xfrm>
          <a:noFill/>
        </p:grpSpPr>
        <p:sp>
          <p:nvSpPr>
            <p:cNvPr id="4" name="矩形 3"/>
            <p:cNvSpPr/>
            <p:nvPr/>
          </p:nvSpPr>
          <p:spPr>
            <a:xfrm>
              <a:off x="3586702" y="1137589"/>
              <a:ext cx="5449794" cy="55317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nvGrpSpPr>
            <p:cNvPr id="5" name="组合 4"/>
            <p:cNvGrpSpPr/>
            <p:nvPr/>
          </p:nvGrpSpPr>
          <p:grpSpPr>
            <a:xfrm>
              <a:off x="4067944" y="2068561"/>
              <a:ext cx="4757507" cy="4426424"/>
              <a:chOff x="2429191" y="2199733"/>
              <a:chExt cx="4757507" cy="4426424"/>
            </a:xfrm>
            <a:grpFill/>
          </p:grpSpPr>
          <p:sp>
            <p:nvSpPr>
              <p:cNvPr id="6" name="矩形 5"/>
              <p:cNvSpPr/>
              <p:nvPr/>
            </p:nvSpPr>
            <p:spPr>
              <a:xfrm flipV="1">
                <a:off x="2429191" y="2626737"/>
                <a:ext cx="4632633" cy="45719"/>
              </a:xfrm>
              <a:prstGeom prst="rect">
                <a:avLst/>
              </a:prstGeom>
              <a:solidFill>
                <a:srgbClr val="FF0000"/>
              </a:solidFill>
              <a:ln>
                <a:solidFill>
                  <a:srgbClr val="C00000"/>
                </a:solidFill>
              </a:ln>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endParaRPr lang="zh-CN" altLang="en-US">
                  <a:solidFill>
                    <a:prstClr val="black"/>
                  </a:solidFill>
                </a:endParaRPr>
              </a:p>
            </p:txBody>
          </p:sp>
          <p:sp>
            <p:nvSpPr>
              <p:cNvPr id="7" name="矩形 6"/>
              <p:cNvSpPr/>
              <p:nvPr/>
            </p:nvSpPr>
            <p:spPr>
              <a:xfrm>
                <a:off x="2724086" y="2199733"/>
                <a:ext cx="1815517" cy="400110"/>
              </a:xfrm>
              <a:prstGeom prst="rect">
                <a:avLst/>
              </a:prstGeom>
              <a:solidFill>
                <a:srgbClr val="66FFCC"/>
              </a:solidFill>
            </p:spPr>
            <p:style>
              <a:lnRef idx="2">
                <a:schemeClr val="accent1"/>
              </a:lnRef>
              <a:fillRef idx="1">
                <a:schemeClr val="lt1"/>
              </a:fillRef>
              <a:effectRef idx="0">
                <a:schemeClr val="accent1"/>
              </a:effectRef>
              <a:fontRef idx="minor">
                <a:schemeClr val="dk1"/>
              </a:fontRef>
            </p:style>
            <p:txBody>
              <a:bodyPr>
                <a:spAutoFit/>
              </a:bodyPr>
              <a:lstStyle/>
              <a:p>
                <a:pPr fontAlgn="auto">
                  <a:spcBef>
                    <a:spcPts val="0"/>
                  </a:spcBef>
                  <a:spcAft>
                    <a:spcPts val="0"/>
                  </a:spcAft>
                  <a:defRPr/>
                </a:pPr>
                <a:r>
                  <a:rPr lang="zh-CN" altLang="en-US" sz="2000" b="1" dirty="0">
                    <a:solidFill>
                      <a:prstClr val="black"/>
                    </a:solidFill>
                    <a:latin typeface="华文楷体"/>
                  </a:rPr>
                  <a:t>费用增加</a:t>
                </a:r>
              </a:p>
            </p:txBody>
          </p:sp>
          <p:sp>
            <p:nvSpPr>
              <p:cNvPr id="8" name="矩形 7"/>
              <p:cNvSpPr/>
              <p:nvPr/>
            </p:nvSpPr>
            <p:spPr>
              <a:xfrm>
                <a:off x="2773261" y="6135669"/>
                <a:ext cx="1766341" cy="400110"/>
              </a:xfrm>
              <a:prstGeom prst="rect">
                <a:avLst/>
              </a:prstGeom>
              <a:solidFill>
                <a:srgbClr val="66FFCC"/>
              </a:solidFill>
            </p:spPr>
            <p:style>
              <a:lnRef idx="2">
                <a:schemeClr val="accent1"/>
              </a:lnRef>
              <a:fillRef idx="1">
                <a:schemeClr val="lt1"/>
              </a:fillRef>
              <a:effectRef idx="0">
                <a:schemeClr val="accent1"/>
              </a:effectRef>
              <a:fontRef idx="minor">
                <a:schemeClr val="dk1"/>
              </a:fontRef>
            </p:style>
            <p:txBody>
              <a:bodyPr>
                <a:spAutoFit/>
              </a:bodyPr>
              <a:lstStyle/>
              <a:p>
                <a:pPr fontAlgn="auto">
                  <a:spcBef>
                    <a:spcPts val="0"/>
                  </a:spcBef>
                  <a:spcAft>
                    <a:spcPts val="0"/>
                  </a:spcAft>
                  <a:defRPr/>
                </a:pPr>
                <a:r>
                  <a:rPr lang="zh-CN" altLang="en-US" sz="2000" b="1" dirty="0">
                    <a:solidFill>
                      <a:prstClr val="black"/>
                    </a:solidFill>
                    <a:latin typeface="华文楷体"/>
                  </a:rPr>
                  <a:t>医疗安全</a:t>
                </a:r>
              </a:p>
            </p:txBody>
          </p:sp>
          <p:sp>
            <p:nvSpPr>
              <p:cNvPr id="9" name="矩形 8"/>
              <p:cNvSpPr/>
              <p:nvPr/>
            </p:nvSpPr>
            <p:spPr>
              <a:xfrm>
                <a:off x="2707515" y="3625485"/>
                <a:ext cx="1832088" cy="400110"/>
              </a:xfrm>
              <a:prstGeom prst="rect">
                <a:avLst/>
              </a:prstGeom>
              <a:solidFill>
                <a:srgbClr val="66FFCC"/>
              </a:solidFill>
            </p:spPr>
            <p:style>
              <a:lnRef idx="2">
                <a:schemeClr val="accent1"/>
              </a:lnRef>
              <a:fillRef idx="1">
                <a:schemeClr val="lt1"/>
              </a:fillRef>
              <a:effectRef idx="0">
                <a:schemeClr val="accent1"/>
              </a:effectRef>
              <a:fontRef idx="minor">
                <a:schemeClr val="dk1"/>
              </a:fontRef>
            </p:style>
            <p:txBody>
              <a:bodyPr>
                <a:spAutoFit/>
              </a:bodyPr>
              <a:lstStyle/>
              <a:p>
                <a:pPr fontAlgn="auto">
                  <a:spcBef>
                    <a:spcPts val="0"/>
                  </a:spcBef>
                  <a:spcAft>
                    <a:spcPts val="0"/>
                  </a:spcAft>
                  <a:defRPr/>
                </a:pPr>
                <a:r>
                  <a:rPr lang="zh-CN" altLang="en-US" sz="2000" b="1" dirty="0">
                    <a:solidFill>
                      <a:prstClr val="black"/>
                    </a:solidFill>
                    <a:latin typeface="华文楷体"/>
                  </a:rPr>
                  <a:t>医患关系</a:t>
                </a:r>
              </a:p>
            </p:txBody>
          </p:sp>
          <p:sp>
            <p:nvSpPr>
              <p:cNvPr id="10" name="矩形 9"/>
              <p:cNvSpPr/>
              <p:nvPr/>
            </p:nvSpPr>
            <p:spPr>
              <a:xfrm>
                <a:off x="2722873" y="4992996"/>
                <a:ext cx="1816729" cy="400110"/>
              </a:xfrm>
              <a:prstGeom prst="rect">
                <a:avLst/>
              </a:prstGeom>
              <a:solidFill>
                <a:srgbClr val="66FFCC"/>
              </a:solidFill>
            </p:spPr>
            <p:style>
              <a:lnRef idx="2">
                <a:schemeClr val="accent1"/>
              </a:lnRef>
              <a:fillRef idx="1">
                <a:schemeClr val="lt1"/>
              </a:fillRef>
              <a:effectRef idx="0">
                <a:schemeClr val="accent1"/>
              </a:effectRef>
              <a:fontRef idx="minor">
                <a:schemeClr val="dk1"/>
              </a:fontRef>
            </p:style>
            <p:txBody>
              <a:bodyPr>
                <a:spAutoFit/>
              </a:bodyPr>
              <a:lstStyle/>
              <a:p>
                <a:pPr fontAlgn="auto">
                  <a:spcBef>
                    <a:spcPts val="0"/>
                  </a:spcBef>
                  <a:spcAft>
                    <a:spcPts val="0"/>
                  </a:spcAft>
                  <a:defRPr/>
                </a:pPr>
                <a:r>
                  <a:rPr lang="zh-CN" altLang="en-US" sz="2000" b="1" dirty="0">
                    <a:solidFill>
                      <a:prstClr val="black"/>
                    </a:solidFill>
                    <a:latin typeface="华文楷体"/>
                  </a:rPr>
                  <a:t>医疗质量</a:t>
                </a:r>
              </a:p>
            </p:txBody>
          </p:sp>
          <p:sp>
            <p:nvSpPr>
              <p:cNvPr id="15" name="矩形 14"/>
              <p:cNvSpPr/>
              <p:nvPr/>
            </p:nvSpPr>
            <p:spPr>
              <a:xfrm flipV="1">
                <a:off x="2432198" y="4054767"/>
                <a:ext cx="4632633" cy="45719"/>
              </a:xfrm>
              <a:prstGeom prst="rect">
                <a:avLst/>
              </a:prstGeom>
              <a:solidFill>
                <a:srgbClr val="FF0000"/>
              </a:solidFill>
              <a:ln>
                <a:solidFill>
                  <a:srgbClr val="C00000"/>
                </a:solidFill>
              </a:ln>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endParaRPr lang="zh-CN" altLang="en-US">
                  <a:solidFill>
                    <a:prstClr val="black"/>
                  </a:solidFill>
                </a:endParaRPr>
              </a:p>
            </p:txBody>
          </p:sp>
          <p:sp>
            <p:nvSpPr>
              <p:cNvPr id="16" name="矩形 15"/>
              <p:cNvSpPr/>
              <p:nvPr/>
            </p:nvSpPr>
            <p:spPr>
              <a:xfrm flipV="1">
                <a:off x="2476488" y="5429630"/>
                <a:ext cx="4632633" cy="45719"/>
              </a:xfrm>
              <a:prstGeom prst="rect">
                <a:avLst/>
              </a:prstGeom>
              <a:solidFill>
                <a:srgbClr val="FF0000"/>
              </a:solidFill>
              <a:ln>
                <a:solidFill>
                  <a:srgbClr val="C00000"/>
                </a:solidFill>
              </a:ln>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endParaRPr lang="zh-CN" altLang="en-US">
                  <a:solidFill>
                    <a:prstClr val="black"/>
                  </a:solidFill>
                </a:endParaRPr>
              </a:p>
            </p:txBody>
          </p:sp>
          <p:sp>
            <p:nvSpPr>
              <p:cNvPr id="17" name="矩形 16"/>
              <p:cNvSpPr/>
              <p:nvPr/>
            </p:nvSpPr>
            <p:spPr>
              <a:xfrm flipV="1">
                <a:off x="2554065" y="6580438"/>
                <a:ext cx="4632633" cy="45719"/>
              </a:xfrm>
              <a:prstGeom prst="rect">
                <a:avLst/>
              </a:prstGeom>
              <a:solidFill>
                <a:srgbClr val="FF0000"/>
              </a:solid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zh-CN" altLang="en-US">
                  <a:solidFill>
                    <a:prstClr val="black"/>
                  </a:solidFill>
                </a:endParaRPr>
              </a:p>
            </p:txBody>
          </p:sp>
        </p:grpSp>
      </p:grpSp>
      <p:sp>
        <p:nvSpPr>
          <p:cNvPr id="18" name="矩形 17"/>
          <p:cNvSpPr/>
          <p:nvPr/>
        </p:nvSpPr>
        <p:spPr>
          <a:xfrm>
            <a:off x="6012160" y="2204864"/>
            <a:ext cx="2619748" cy="923330"/>
          </a:xfrm>
          <a:prstGeom prst="rect">
            <a:avLst/>
          </a:prstGeom>
          <a:solidFill>
            <a:srgbClr val="FFFF00"/>
          </a:solidFill>
          <a:ln>
            <a:noFill/>
          </a:ln>
          <a:effectLst/>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zh-CN" altLang="en-US" b="1" cap="all" dirty="0">
                <a:ln w="0"/>
                <a:solidFill>
                  <a:prstClr val="black"/>
                </a:solidFill>
                <a:effectLst>
                  <a:reflection blurRad="12700" stA="50000" endPos="50000" dist="5000" dir="5400000" sy="-100000" rotWithShape="0"/>
                </a:effectLst>
                <a:latin typeface="华文楷体"/>
                <a:ea typeface="华文楷体"/>
              </a:rPr>
              <a:t>大量</a:t>
            </a:r>
            <a:r>
              <a:rPr lang="zh-CN" altLang="zh-CN" b="1" cap="all" dirty="0">
                <a:ln w="0"/>
                <a:solidFill>
                  <a:prstClr val="black"/>
                </a:solidFill>
                <a:effectLst>
                  <a:reflection blurRad="12700" stA="50000" endPos="50000" dist="5000" dir="5400000" sy="-100000" rotWithShape="0"/>
                </a:effectLst>
                <a:latin typeface="华文楷体"/>
                <a:ea typeface="华文楷体"/>
              </a:rPr>
              <a:t>“</a:t>
            </a:r>
            <a:r>
              <a:rPr lang="zh-CN" altLang="zh-CN" b="1" cap="all" dirty="0">
                <a:ln w="0"/>
                <a:solidFill>
                  <a:prstClr val="black"/>
                </a:solidFill>
                <a:effectLst>
                  <a:reflection blurRad="12700" stA="50000" endPos="50000" dist="5000" dir="5400000" sy="-100000" rotWithShape="0"/>
                </a:effectLst>
                <a:latin typeface="华文楷体"/>
                <a:ea typeface="华文楷体"/>
              </a:rPr>
              <a:t>医疗资源的高使用者</a:t>
            </a:r>
            <a:r>
              <a:rPr lang="zh-CN" altLang="zh-CN" b="1" cap="all" dirty="0">
                <a:ln w="0"/>
                <a:solidFill>
                  <a:prstClr val="black"/>
                </a:solidFill>
                <a:effectLst>
                  <a:reflection blurRad="12700" stA="50000" endPos="50000" dist="5000" dir="5400000" sy="-100000" rotWithShape="0"/>
                </a:effectLst>
                <a:latin typeface="华文楷体"/>
                <a:ea typeface="华文楷体"/>
              </a:rPr>
              <a:t>”</a:t>
            </a:r>
            <a:r>
              <a:rPr lang="en-US" altLang="zh-CN" b="1" cap="all" dirty="0">
                <a:ln w="0"/>
                <a:solidFill>
                  <a:prstClr val="black"/>
                </a:solidFill>
                <a:effectLst>
                  <a:reflection blurRad="12700" stA="50000" endPos="50000" dist="5000" dir="5400000" sy="-100000" rotWithShape="0"/>
                </a:effectLst>
                <a:latin typeface="华文楷体"/>
                <a:ea typeface="华文楷体"/>
              </a:rPr>
              <a:t>   </a:t>
            </a:r>
            <a:r>
              <a:rPr lang="zh-CN" altLang="en-US" b="1" cap="all" dirty="0">
                <a:ln w="0"/>
                <a:solidFill>
                  <a:prstClr val="black"/>
                </a:solidFill>
                <a:effectLst>
                  <a:reflection blurRad="12700" stA="50000" endPos="50000" dist="5000" dir="5400000" sy="-100000" rotWithShape="0"/>
                </a:effectLst>
                <a:latin typeface="华文楷体"/>
                <a:ea typeface="华文楷体"/>
              </a:rPr>
              <a:t>医保省钱，尽量压低技术价格</a:t>
            </a:r>
            <a:endParaRPr lang="en-US" altLang="zh-CN" b="1" cap="all" dirty="0">
              <a:ln w="0"/>
              <a:solidFill>
                <a:prstClr val="black"/>
              </a:solidFill>
              <a:effectLst>
                <a:reflection blurRad="12700" stA="50000" endPos="50000" dist="5000" dir="5400000" sy="-100000" rotWithShape="0"/>
              </a:effectLst>
              <a:latin typeface="华文楷体"/>
              <a:ea typeface="华文楷体"/>
            </a:endParaRPr>
          </a:p>
        </p:txBody>
      </p:sp>
      <p:sp>
        <p:nvSpPr>
          <p:cNvPr id="19" name="矩形 18"/>
          <p:cNvSpPr/>
          <p:nvPr/>
        </p:nvSpPr>
        <p:spPr>
          <a:xfrm>
            <a:off x="6012160" y="3903714"/>
            <a:ext cx="2357304" cy="646331"/>
          </a:xfrm>
          <a:prstGeom prst="rect">
            <a:avLst/>
          </a:prstGeom>
          <a:solidFill>
            <a:srgbClr val="FFFF00"/>
          </a:solidFill>
          <a:ln>
            <a:noFill/>
          </a:ln>
          <a:effectLst/>
        </p:spPr>
        <p:txBody>
          <a:bodyPr>
            <a:spAutoFit/>
          </a:bodyPr>
          <a:lstStyle/>
          <a:p>
            <a:pPr fontAlgn="auto">
              <a:spcBef>
                <a:spcPts val="0"/>
              </a:spcBef>
              <a:spcAft>
                <a:spcPts val="0"/>
              </a:spcAft>
              <a:defRPr/>
            </a:pPr>
            <a:r>
              <a:rPr lang="zh-CN" altLang="zh-CN" b="1" cap="all" dirty="0">
                <a:ln w="0"/>
                <a:solidFill>
                  <a:prstClr val="black"/>
                </a:solidFill>
                <a:effectLst>
                  <a:reflection blurRad="12700" stA="50000" endPos="50000" dist="5000" dir="5400000" sy="-100000" rotWithShape="0"/>
                </a:effectLst>
                <a:latin typeface="华文楷体"/>
                <a:ea typeface="华文楷体"/>
              </a:rPr>
              <a:t>“安慰剂效应”</a:t>
            </a:r>
            <a:r>
              <a:rPr lang="en-US" altLang="zh-CN" b="1" cap="all" dirty="0">
                <a:ln w="0"/>
                <a:solidFill>
                  <a:prstClr val="black"/>
                </a:solidFill>
                <a:effectLst>
                  <a:reflection blurRad="12700" stA="50000" endPos="50000" dist="5000" dir="5400000" sy="-100000" rotWithShape="0"/>
                </a:effectLst>
                <a:latin typeface="华文楷体"/>
                <a:ea typeface="华文楷体"/>
              </a:rPr>
              <a:t>——</a:t>
            </a:r>
            <a:r>
              <a:rPr lang="zh-CN" altLang="en-US" b="1" cap="all" dirty="0">
                <a:ln w="0"/>
                <a:solidFill>
                  <a:prstClr val="black"/>
                </a:solidFill>
                <a:effectLst>
                  <a:reflection blurRad="12700" stA="50000" endPos="50000" dist="5000" dir="5400000" sy="-100000" rotWithShape="0"/>
                </a:effectLst>
                <a:latin typeface="华文楷体"/>
                <a:ea typeface="华文楷体"/>
              </a:rPr>
              <a:t>医生话语的治疗效用</a:t>
            </a:r>
            <a:endParaRPr lang="en-US" altLang="zh-CN" b="1" cap="all" dirty="0">
              <a:ln w="0"/>
              <a:solidFill>
                <a:prstClr val="black"/>
              </a:solidFill>
              <a:effectLst>
                <a:reflection blurRad="12700" stA="50000" endPos="50000" dist="5000" dir="5400000" sy="-100000" rotWithShape="0"/>
              </a:effectLst>
              <a:latin typeface="华文楷体"/>
              <a:ea typeface="华文楷体"/>
            </a:endParaRPr>
          </a:p>
        </p:txBody>
      </p:sp>
      <p:sp>
        <p:nvSpPr>
          <p:cNvPr id="20" name="矩形 19"/>
          <p:cNvSpPr/>
          <p:nvPr/>
        </p:nvSpPr>
        <p:spPr>
          <a:xfrm>
            <a:off x="6012160" y="5157192"/>
            <a:ext cx="2376264" cy="646331"/>
          </a:xfrm>
          <a:prstGeom prst="rect">
            <a:avLst/>
          </a:prstGeom>
          <a:solidFill>
            <a:srgbClr val="FFFF00"/>
          </a:solidFill>
          <a:ln>
            <a:noFill/>
          </a:ln>
          <a:effectLst/>
        </p:spPr>
        <p:txBody>
          <a:bodyPr>
            <a:spAutoFit/>
          </a:bodyPr>
          <a:lstStyle/>
          <a:p>
            <a:pPr fontAlgn="auto">
              <a:spcBef>
                <a:spcPts val="0"/>
              </a:spcBef>
              <a:spcAft>
                <a:spcPts val="0"/>
              </a:spcAft>
              <a:defRPr/>
            </a:pPr>
            <a:r>
              <a:rPr lang="zh-CN" altLang="zh-CN" b="1" cap="all" dirty="0">
                <a:ln w="0"/>
                <a:solidFill>
                  <a:prstClr val="black"/>
                </a:solidFill>
                <a:effectLst>
                  <a:reflection blurRad="12700" stA="50000" endPos="50000" dist="5000" dir="5400000" sy="-100000" rotWithShape="0"/>
                </a:effectLst>
                <a:latin typeface="华文楷体"/>
                <a:ea typeface="华文楷体"/>
              </a:rPr>
              <a:t>“惊吓</a:t>
            </a:r>
            <a:r>
              <a:rPr lang="zh-CN" altLang="en-US" b="1" cap="all" dirty="0">
                <a:ln w="0"/>
                <a:solidFill>
                  <a:prstClr val="black"/>
                </a:solidFill>
                <a:effectLst>
                  <a:reflection blurRad="12700" stA="50000" endPos="50000" dist="5000" dir="5400000" sy="-100000" rotWithShape="0"/>
                </a:effectLst>
                <a:latin typeface="华文楷体"/>
                <a:ea typeface="华文楷体"/>
              </a:rPr>
              <a:t>剂</a:t>
            </a:r>
            <a:r>
              <a:rPr lang="zh-CN" altLang="zh-CN" b="1" cap="all" dirty="0">
                <a:ln w="0"/>
                <a:solidFill>
                  <a:prstClr val="black"/>
                </a:solidFill>
                <a:effectLst>
                  <a:reflection blurRad="12700" stA="50000" endPos="50000" dist="5000" dir="5400000" sy="-100000" rotWithShape="0"/>
                </a:effectLst>
                <a:latin typeface="华文楷体"/>
                <a:ea typeface="华文楷体"/>
              </a:rPr>
              <a:t>作用”</a:t>
            </a:r>
            <a:r>
              <a:rPr lang="en-US" altLang="zh-CN" b="1" cap="all" dirty="0">
                <a:ln w="0"/>
                <a:solidFill>
                  <a:prstClr val="black"/>
                </a:solidFill>
                <a:effectLst>
                  <a:reflection blurRad="12700" stA="50000" endPos="50000" dist="5000" dir="5400000" sy="-100000" rotWithShape="0"/>
                </a:effectLst>
                <a:latin typeface="华文楷体"/>
                <a:ea typeface="华文楷体"/>
              </a:rPr>
              <a:t>——</a:t>
            </a:r>
            <a:r>
              <a:rPr lang="zh-CN" altLang="en-US" b="1" cap="all" dirty="0">
                <a:ln w="0"/>
                <a:solidFill>
                  <a:prstClr val="black"/>
                </a:solidFill>
                <a:effectLst>
                  <a:reflection blurRad="12700" stA="50000" endPos="50000" dist="5000" dir="5400000" sy="-100000" rotWithShape="0"/>
                </a:effectLst>
                <a:latin typeface="华文楷体"/>
                <a:ea typeface="华文楷体"/>
              </a:rPr>
              <a:t>医疗信息医源性损害</a:t>
            </a:r>
            <a:endParaRPr lang="en-US" altLang="zh-CN" b="1" cap="all" dirty="0">
              <a:ln w="0"/>
              <a:solidFill>
                <a:prstClr val="black"/>
              </a:solidFill>
              <a:effectLst>
                <a:reflection blurRad="12700" stA="50000" endPos="50000" dist="5000" dir="5400000" sy="-100000" rotWithShape="0"/>
              </a:effectLst>
              <a:latin typeface="华文楷体"/>
              <a:ea typeface="华文楷体"/>
            </a:endParaRPr>
          </a:p>
        </p:txBody>
      </p:sp>
      <p:sp>
        <p:nvSpPr>
          <p:cNvPr id="21" name="右箭头 20"/>
          <p:cNvSpPr/>
          <p:nvPr/>
        </p:nvSpPr>
        <p:spPr>
          <a:xfrm>
            <a:off x="4284663" y="3698875"/>
            <a:ext cx="1366837" cy="871538"/>
          </a:xfrm>
          <a:prstGeom prst="rightArrow">
            <a:avLst/>
          </a:prstGeom>
          <a:solidFill>
            <a:srgbClr val="FF0000"/>
          </a:solidFill>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lang="zh-CN" altLang="en-US">
              <a:solidFill>
                <a:srgbClr val="FF0000"/>
              </a:solidFill>
            </a:endParaRPr>
          </a:p>
        </p:txBody>
      </p:sp>
      <p:sp>
        <p:nvSpPr>
          <p:cNvPr id="22" name="矩形 21"/>
          <p:cNvSpPr/>
          <p:nvPr/>
        </p:nvSpPr>
        <p:spPr>
          <a:xfrm>
            <a:off x="468313" y="549275"/>
            <a:ext cx="8496300" cy="708025"/>
          </a:xfrm>
          <a:prstGeom prst="rect">
            <a:avLst/>
          </a:prstGeom>
        </p:spPr>
        <p:txBody>
          <a:bodyPr>
            <a:spAutoFit/>
          </a:bodyPr>
          <a:lstStyle/>
          <a:p>
            <a:pPr algn="ctr" eaLnBrk="0" fontAlgn="auto" hangingPunct="0">
              <a:spcBef>
                <a:spcPts val="0"/>
              </a:spcBef>
              <a:spcAft>
                <a:spcPts val="0"/>
              </a:spcAft>
              <a:defRPr/>
            </a:pPr>
            <a:r>
              <a:rPr lang="zh-CN" altLang="en-US" sz="4000" b="1" dirty="0">
                <a:solidFill>
                  <a:prstClr val="black"/>
                </a:solidFill>
                <a:latin typeface="黑体" pitchFamily="49" charset="-122"/>
                <a:ea typeface="黑体" pitchFamily="49" charset="-122"/>
                <a:cs typeface="+mj-cs"/>
              </a:rPr>
              <a:t>忽视患者心理</a:t>
            </a:r>
            <a:r>
              <a:rPr lang="zh-CN" altLang="en-US" sz="4000" b="1" dirty="0">
                <a:solidFill>
                  <a:prstClr val="black"/>
                </a:solidFill>
                <a:latin typeface="黑体" pitchFamily="49" charset="-122"/>
                <a:ea typeface="黑体" pitchFamily="49" charset="-122"/>
                <a:cs typeface="+mj-cs"/>
              </a:rPr>
              <a:t>问题的后果</a:t>
            </a:r>
            <a:endParaRPr lang="zh-CN" altLang="en-US" sz="4000" b="1" dirty="0">
              <a:solidFill>
                <a:prstClr val="black"/>
              </a:solidFill>
              <a:latin typeface="黑体" pitchFamily="49" charset="-122"/>
              <a:ea typeface="黑体" pitchFamily="49" charset="-122"/>
              <a:cs typeface="+mj-cs"/>
            </a:endParaRPr>
          </a:p>
        </p:txBody>
      </p:sp>
      <p:cxnSp>
        <p:nvCxnSpPr>
          <p:cNvPr id="11" name="直接箭头连接符 10"/>
          <p:cNvCxnSpPr/>
          <p:nvPr/>
        </p:nvCxnSpPr>
        <p:spPr>
          <a:xfrm>
            <a:off x="8459788" y="3860800"/>
            <a:ext cx="0" cy="79375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flipV="1">
            <a:off x="8532813" y="4868863"/>
            <a:ext cx="0" cy="849312"/>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6084168" y="6093296"/>
            <a:ext cx="2304256" cy="646331"/>
          </a:xfrm>
          <a:prstGeom prst="rect">
            <a:avLst/>
          </a:prstGeom>
          <a:solidFill>
            <a:srgbClr val="FFFF00"/>
          </a:solidFill>
        </p:spPr>
        <p:txBody>
          <a:bodyPr>
            <a:spAutoFit/>
          </a:bodyPr>
          <a:lstStyle/>
          <a:p>
            <a:pPr fontAlgn="auto">
              <a:spcBef>
                <a:spcPts val="0"/>
              </a:spcBef>
              <a:spcAft>
                <a:spcPts val="0"/>
              </a:spcAft>
              <a:defRPr/>
            </a:pPr>
            <a:r>
              <a:rPr lang="zh-CN" altLang="en-US" b="1" cap="all" dirty="0">
                <a:ln w="0"/>
                <a:solidFill>
                  <a:srgbClr val="FF0000"/>
                </a:solidFill>
                <a:effectLst>
                  <a:reflection blurRad="12700" stA="50000" endPos="50000" dist="5000" dir="5400000" sy="-100000" rotWithShape="0"/>
                </a:effectLst>
                <a:latin typeface="华文楷体"/>
                <a:ea typeface="华文楷体"/>
              </a:rPr>
              <a:t>攻击行为、自杀、</a:t>
            </a:r>
            <a:endParaRPr lang="en-US" altLang="zh-CN" b="1" cap="all" dirty="0">
              <a:ln w="0"/>
              <a:solidFill>
                <a:srgbClr val="FF0000"/>
              </a:solidFill>
              <a:effectLst>
                <a:reflection blurRad="12700" stA="50000" endPos="50000" dist="5000" dir="5400000" sy="-100000" rotWithShape="0"/>
              </a:effectLst>
              <a:latin typeface="华文楷体"/>
              <a:ea typeface="华文楷体"/>
            </a:endParaRPr>
          </a:p>
          <a:p>
            <a:pPr fontAlgn="auto">
              <a:spcBef>
                <a:spcPts val="0"/>
              </a:spcBef>
              <a:spcAft>
                <a:spcPts val="0"/>
              </a:spcAft>
              <a:defRPr/>
            </a:pPr>
            <a:r>
              <a:rPr lang="zh-CN" altLang="en-US" b="1" cap="all" dirty="0">
                <a:ln w="0"/>
                <a:solidFill>
                  <a:srgbClr val="FF0000"/>
                </a:solidFill>
                <a:effectLst>
                  <a:reflection blurRad="12700" stA="50000" endPos="50000" dist="5000" dir="5400000" sy="-100000" rotWithShape="0"/>
                </a:effectLst>
                <a:latin typeface="华文楷体"/>
                <a:ea typeface="华文楷体"/>
              </a:rPr>
              <a:t>意外差错事故</a:t>
            </a:r>
            <a:endParaRPr lang="zh-CN" altLang="en-US" b="1" cap="all" dirty="0">
              <a:ln w="0"/>
              <a:solidFill>
                <a:srgbClr val="FF0000"/>
              </a:solidFill>
              <a:effectLst>
                <a:reflection blurRad="12700" stA="50000" endPos="50000" dist="5000" dir="5400000" sy="-100000" rotWithShape="0"/>
              </a:effectLst>
              <a:latin typeface="华文楷体"/>
              <a:ea typeface="华文楷体"/>
            </a:endParaRPr>
          </a:p>
        </p:txBody>
      </p:sp>
      <p:cxnSp>
        <p:nvCxnSpPr>
          <p:cNvPr id="23" name="直接箭头连接符 22"/>
          <p:cNvCxnSpPr/>
          <p:nvPr/>
        </p:nvCxnSpPr>
        <p:spPr>
          <a:xfrm flipV="1">
            <a:off x="6732588" y="2636838"/>
            <a:ext cx="350837" cy="7937"/>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p:nvPr/>
        </p:nvCxnSpPr>
        <p:spPr>
          <a:xfrm flipV="1">
            <a:off x="8604250" y="5876925"/>
            <a:ext cx="0" cy="849313"/>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395288" y="144463"/>
            <a:ext cx="8353425" cy="1196975"/>
          </a:xfrm>
          <a:solidFill>
            <a:srgbClr val="CCFFCC"/>
          </a:solidFill>
        </p:spPr>
        <p:txBody>
          <a:bodyPr/>
          <a:lstStyle/>
          <a:p>
            <a:r>
              <a:rPr lang="zh-CN" altLang="en-US" sz="3200" b="1" smtClean="0">
                <a:solidFill>
                  <a:srgbClr val="0000CC"/>
                </a:solidFill>
                <a:latin typeface="华文琥珀"/>
                <a:ea typeface="华文琥珀"/>
                <a:cs typeface="华文琥珀"/>
              </a:rPr>
              <a:t>医务人员心理行为因素对医疗安全的影响：</a:t>
            </a:r>
            <a:r>
              <a:rPr lang="en-US" altLang="zh-CN" sz="3200" b="1" smtClean="0">
                <a:solidFill>
                  <a:srgbClr val="0000CC"/>
                </a:solidFill>
                <a:latin typeface="华文琥珀"/>
                <a:ea typeface="华文琥珀"/>
                <a:cs typeface="华文琥珀"/>
              </a:rPr>
              <a:t/>
            </a:r>
            <a:br>
              <a:rPr lang="en-US" altLang="zh-CN" sz="3200" b="1" smtClean="0">
                <a:solidFill>
                  <a:srgbClr val="0000CC"/>
                </a:solidFill>
                <a:latin typeface="华文琥珀"/>
                <a:ea typeface="华文琥珀"/>
                <a:cs typeface="华文琥珀"/>
              </a:rPr>
            </a:br>
            <a:r>
              <a:rPr lang="zh-CN" altLang="en-US" sz="2200" smtClean="0">
                <a:solidFill>
                  <a:srgbClr val="C00000"/>
                </a:solidFill>
                <a:latin typeface="华文琥珀"/>
                <a:ea typeface="华文琥珀"/>
                <a:cs typeface="华文琥珀"/>
              </a:rPr>
              <a:t>国际医院评审联合委员会（</a:t>
            </a:r>
            <a:r>
              <a:rPr lang="en-US" altLang="zh-CN" sz="2200" smtClean="0">
                <a:solidFill>
                  <a:srgbClr val="C00000"/>
                </a:solidFill>
                <a:latin typeface="华文琥珀"/>
                <a:ea typeface="华文琥珀"/>
                <a:cs typeface="华文琥珀"/>
              </a:rPr>
              <a:t>JCI</a:t>
            </a:r>
            <a:r>
              <a:rPr lang="zh-CN" altLang="en-US" sz="2200" smtClean="0">
                <a:solidFill>
                  <a:srgbClr val="C00000"/>
                </a:solidFill>
                <a:latin typeface="华文琥珀"/>
                <a:ea typeface="华文琥珀"/>
                <a:cs typeface="华文琥珀"/>
              </a:rPr>
              <a:t>）对意外事件根本原因的分析</a:t>
            </a:r>
          </a:p>
        </p:txBody>
      </p:sp>
      <p:sp>
        <p:nvSpPr>
          <p:cNvPr id="33795" name="Rectangle 3"/>
          <p:cNvSpPr>
            <a:spLocks noGrp="1" noChangeArrowheads="1"/>
          </p:cNvSpPr>
          <p:nvPr>
            <p:ph idx="1"/>
          </p:nvPr>
        </p:nvSpPr>
        <p:spPr>
          <a:xfrm>
            <a:off x="1116013" y="2060575"/>
            <a:ext cx="3559175" cy="4105275"/>
          </a:xfrm>
          <a:solidFill>
            <a:srgbClr val="FFFFCC"/>
          </a:solidFill>
        </p:spPr>
        <p:txBody>
          <a:bodyPr rtlCol="0">
            <a:normAutofit/>
          </a:bodyPr>
          <a:lstStyle/>
          <a:p>
            <a:pPr marL="609600" indent="-609600" fontAlgn="auto">
              <a:lnSpc>
                <a:spcPct val="90000"/>
              </a:lnSpc>
              <a:spcAft>
                <a:spcPts val="0"/>
              </a:spcAft>
              <a:buFontTx/>
              <a:buNone/>
              <a:defRPr/>
            </a:pPr>
            <a:endParaRPr lang="zh-CN" altLang="en-US" sz="2400" dirty="0" smtClean="0"/>
          </a:p>
          <a:p>
            <a:pPr marL="0" indent="0" fontAlgn="auto">
              <a:lnSpc>
                <a:spcPct val="90000"/>
              </a:lnSpc>
              <a:spcAft>
                <a:spcPts val="0"/>
              </a:spcAft>
              <a:buFont typeface="Wingdings 2"/>
              <a:buNone/>
              <a:defRPr/>
            </a:pPr>
            <a:r>
              <a:rPr lang="en-US" altLang="zh-CN" sz="2000" b="1" dirty="0" smtClean="0">
                <a:solidFill>
                  <a:srgbClr val="0000CC"/>
                </a:solidFill>
              </a:rPr>
              <a:t>1. </a:t>
            </a:r>
            <a:r>
              <a:rPr lang="zh-CN" altLang="en-US" sz="2000" b="1" dirty="0" smtClean="0">
                <a:solidFill>
                  <a:srgbClr val="0000CC"/>
                </a:solidFill>
              </a:rPr>
              <a:t>手术部位错误 </a:t>
            </a:r>
            <a:r>
              <a:rPr lang="en-US" altLang="zh-CN" sz="2000" b="1" dirty="0" smtClean="0">
                <a:solidFill>
                  <a:srgbClr val="0000CC"/>
                </a:solidFill>
              </a:rPr>
              <a:t>531</a:t>
            </a:r>
          </a:p>
          <a:p>
            <a:pPr marL="0" indent="0" fontAlgn="auto">
              <a:lnSpc>
                <a:spcPct val="90000"/>
              </a:lnSpc>
              <a:spcAft>
                <a:spcPts val="0"/>
              </a:spcAft>
              <a:buFont typeface="Wingdings 2"/>
              <a:buNone/>
              <a:defRPr/>
            </a:pPr>
            <a:r>
              <a:rPr lang="en-US" altLang="zh-CN" sz="2000" b="1" dirty="0" smtClean="0">
                <a:solidFill>
                  <a:srgbClr val="0000CC"/>
                </a:solidFill>
              </a:rPr>
              <a:t>2. </a:t>
            </a:r>
            <a:r>
              <a:rPr lang="zh-CN" altLang="en-US" sz="2000" b="1" dirty="0" smtClean="0">
                <a:solidFill>
                  <a:srgbClr val="0000CC"/>
                </a:solidFill>
              </a:rPr>
              <a:t>住院患者自杀 </a:t>
            </a:r>
            <a:r>
              <a:rPr lang="en-US" altLang="zh-CN" sz="2000" b="1" dirty="0" smtClean="0">
                <a:solidFill>
                  <a:srgbClr val="0000CC"/>
                </a:solidFill>
              </a:rPr>
              <a:t>520</a:t>
            </a:r>
          </a:p>
          <a:p>
            <a:pPr marL="0" indent="0" fontAlgn="auto">
              <a:lnSpc>
                <a:spcPct val="90000"/>
              </a:lnSpc>
              <a:spcAft>
                <a:spcPts val="0"/>
              </a:spcAft>
              <a:buFont typeface="Wingdings 2"/>
              <a:buNone/>
              <a:defRPr/>
            </a:pPr>
            <a:r>
              <a:rPr lang="en-US" altLang="zh-CN" sz="2000" b="1" dirty="0" smtClean="0">
                <a:solidFill>
                  <a:srgbClr val="0000CC"/>
                </a:solidFill>
              </a:rPr>
              <a:t>3. </a:t>
            </a:r>
            <a:r>
              <a:rPr lang="zh-CN" altLang="en-US" sz="2000" b="1" dirty="0" smtClean="0">
                <a:solidFill>
                  <a:srgbClr val="0000CC"/>
                </a:solidFill>
              </a:rPr>
              <a:t>手术</a:t>
            </a:r>
            <a:r>
              <a:rPr lang="en-US" altLang="zh-CN" sz="2000" b="1" dirty="0" smtClean="0">
                <a:solidFill>
                  <a:srgbClr val="0000CC"/>
                </a:solidFill>
              </a:rPr>
              <a:t>/</a:t>
            </a:r>
            <a:r>
              <a:rPr lang="zh-CN" altLang="en-US" sz="2000" b="1" dirty="0" smtClean="0">
                <a:solidFill>
                  <a:srgbClr val="0000CC"/>
                </a:solidFill>
              </a:rPr>
              <a:t>术后并发症 </a:t>
            </a:r>
            <a:r>
              <a:rPr lang="en-US" altLang="zh-CN" sz="2000" b="1" dirty="0" smtClean="0">
                <a:solidFill>
                  <a:srgbClr val="0000CC"/>
                </a:solidFill>
              </a:rPr>
              <a:t>488</a:t>
            </a:r>
          </a:p>
          <a:p>
            <a:pPr marL="0" indent="0" fontAlgn="auto">
              <a:lnSpc>
                <a:spcPct val="90000"/>
              </a:lnSpc>
              <a:spcAft>
                <a:spcPts val="0"/>
              </a:spcAft>
              <a:buFont typeface="Wingdings 2"/>
              <a:buNone/>
              <a:defRPr/>
            </a:pPr>
            <a:r>
              <a:rPr lang="en-US" altLang="zh-CN" sz="2000" b="1" dirty="0" smtClean="0">
                <a:solidFill>
                  <a:srgbClr val="0000CC"/>
                </a:solidFill>
              </a:rPr>
              <a:t>4. </a:t>
            </a:r>
            <a:r>
              <a:rPr lang="zh-CN" altLang="en-US" sz="2000" b="1" dirty="0" smtClean="0">
                <a:solidFill>
                  <a:srgbClr val="0000CC"/>
                </a:solidFill>
              </a:rPr>
              <a:t>给药错误 </a:t>
            </a:r>
            <a:r>
              <a:rPr lang="en-US" altLang="zh-CN" sz="2000" b="1" dirty="0" smtClean="0">
                <a:solidFill>
                  <a:srgbClr val="0000CC"/>
                </a:solidFill>
              </a:rPr>
              <a:t>385</a:t>
            </a:r>
          </a:p>
          <a:p>
            <a:pPr marL="0" indent="0" fontAlgn="auto">
              <a:lnSpc>
                <a:spcPct val="90000"/>
              </a:lnSpc>
              <a:spcAft>
                <a:spcPts val="0"/>
              </a:spcAft>
              <a:buFont typeface="Wingdings 2"/>
              <a:buNone/>
              <a:defRPr/>
            </a:pPr>
            <a:r>
              <a:rPr lang="en-US" altLang="zh-CN" sz="2000" b="1" dirty="0" smtClean="0">
                <a:solidFill>
                  <a:srgbClr val="0000CC"/>
                </a:solidFill>
              </a:rPr>
              <a:t>5. </a:t>
            </a:r>
            <a:r>
              <a:rPr lang="zh-CN" altLang="en-US" sz="2000" b="1" dirty="0" smtClean="0">
                <a:solidFill>
                  <a:srgbClr val="0000CC"/>
                </a:solidFill>
              </a:rPr>
              <a:t>延误治疗致死 </a:t>
            </a:r>
            <a:r>
              <a:rPr lang="en-US" altLang="zh-CN" sz="2000" b="1" dirty="0" smtClean="0">
                <a:solidFill>
                  <a:srgbClr val="0000CC"/>
                </a:solidFill>
              </a:rPr>
              <a:t>302</a:t>
            </a:r>
          </a:p>
          <a:p>
            <a:pPr marL="0" indent="0" fontAlgn="auto">
              <a:lnSpc>
                <a:spcPct val="90000"/>
              </a:lnSpc>
              <a:spcAft>
                <a:spcPts val="0"/>
              </a:spcAft>
              <a:buFont typeface="Wingdings 2"/>
              <a:buNone/>
              <a:defRPr/>
            </a:pPr>
            <a:r>
              <a:rPr lang="en-US" altLang="zh-CN" sz="2000" b="1" dirty="0" smtClean="0">
                <a:solidFill>
                  <a:srgbClr val="0000CC"/>
                </a:solidFill>
              </a:rPr>
              <a:t>6. </a:t>
            </a:r>
            <a:r>
              <a:rPr lang="zh-CN" altLang="en-US" sz="2000" b="1" dirty="0" smtClean="0">
                <a:solidFill>
                  <a:srgbClr val="0000CC"/>
                </a:solidFill>
              </a:rPr>
              <a:t>坠床 </a:t>
            </a:r>
            <a:r>
              <a:rPr lang="en-US" altLang="zh-CN" sz="2000" b="1" dirty="0" smtClean="0">
                <a:solidFill>
                  <a:srgbClr val="0000CC"/>
                </a:solidFill>
              </a:rPr>
              <a:t>224</a:t>
            </a:r>
          </a:p>
          <a:p>
            <a:pPr marL="0" indent="0" fontAlgn="auto">
              <a:lnSpc>
                <a:spcPct val="90000"/>
              </a:lnSpc>
              <a:spcAft>
                <a:spcPts val="0"/>
              </a:spcAft>
              <a:buFont typeface="Wingdings 2"/>
              <a:buNone/>
              <a:defRPr/>
            </a:pPr>
            <a:r>
              <a:rPr lang="en-US" altLang="zh-CN" sz="2000" b="1" dirty="0" smtClean="0">
                <a:solidFill>
                  <a:srgbClr val="0000CC"/>
                </a:solidFill>
              </a:rPr>
              <a:t>7. </a:t>
            </a:r>
            <a:r>
              <a:rPr lang="zh-CN" altLang="en-US" sz="2000" b="1" dirty="0" smtClean="0">
                <a:solidFill>
                  <a:srgbClr val="0000CC"/>
                </a:solidFill>
              </a:rPr>
              <a:t>骚扰</a:t>
            </a:r>
            <a:r>
              <a:rPr lang="en-US" altLang="zh-CN" sz="2000" b="1" dirty="0" smtClean="0">
                <a:solidFill>
                  <a:srgbClr val="0000CC"/>
                </a:solidFill>
              </a:rPr>
              <a:t>/</a:t>
            </a:r>
            <a:r>
              <a:rPr lang="zh-CN" altLang="en-US" sz="2000" b="1" dirty="0" smtClean="0">
                <a:solidFill>
                  <a:srgbClr val="0000CC"/>
                </a:solidFill>
              </a:rPr>
              <a:t>强奸</a:t>
            </a:r>
            <a:r>
              <a:rPr lang="en-US" altLang="zh-CN" sz="2000" b="1" dirty="0" smtClean="0">
                <a:solidFill>
                  <a:srgbClr val="0000CC"/>
                </a:solidFill>
              </a:rPr>
              <a:t>/</a:t>
            </a:r>
            <a:r>
              <a:rPr lang="zh-CN" altLang="en-US" sz="2000" b="1" dirty="0" smtClean="0">
                <a:solidFill>
                  <a:srgbClr val="C00000"/>
                </a:solidFill>
              </a:rPr>
              <a:t>杀人 </a:t>
            </a:r>
            <a:r>
              <a:rPr lang="en-US" altLang="zh-CN" sz="2000" b="1" dirty="0" smtClean="0">
                <a:solidFill>
                  <a:srgbClr val="C00000"/>
                </a:solidFill>
              </a:rPr>
              <a:t>138</a:t>
            </a:r>
          </a:p>
          <a:p>
            <a:pPr marL="0" indent="0" fontAlgn="auto">
              <a:lnSpc>
                <a:spcPct val="90000"/>
              </a:lnSpc>
              <a:spcAft>
                <a:spcPts val="0"/>
              </a:spcAft>
              <a:buFont typeface="Wingdings 2"/>
              <a:buNone/>
              <a:defRPr/>
            </a:pPr>
            <a:r>
              <a:rPr lang="en-US" altLang="zh-CN" sz="2000" b="1" dirty="0" smtClean="0">
                <a:solidFill>
                  <a:srgbClr val="0000CC"/>
                </a:solidFill>
              </a:rPr>
              <a:t>8. </a:t>
            </a:r>
            <a:r>
              <a:rPr lang="zh-CN" altLang="en-US" sz="2000" b="1" dirty="0" smtClean="0">
                <a:solidFill>
                  <a:srgbClr val="0000CC"/>
                </a:solidFill>
              </a:rPr>
              <a:t>围产期死亡</a:t>
            </a:r>
            <a:r>
              <a:rPr lang="en-US" altLang="zh-CN" sz="2000" b="1" dirty="0" smtClean="0">
                <a:solidFill>
                  <a:srgbClr val="0000CC"/>
                </a:solidFill>
              </a:rPr>
              <a:t>/</a:t>
            </a:r>
            <a:r>
              <a:rPr lang="zh-CN" altLang="en-US" sz="2000" b="1" dirty="0" smtClean="0">
                <a:solidFill>
                  <a:srgbClr val="0000CC"/>
                </a:solidFill>
              </a:rPr>
              <a:t>伤害 </a:t>
            </a:r>
            <a:r>
              <a:rPr lang="en-US" altLang="zh-CN" sz="2000" b="1" dirty="0" smtClean="0">
                <a:solidFill>
                  <a:srgbClr val="0000CC"/>
                </a:solidFill>
              </a:rPr>
              <a:t>125</a:t>
            </a:r>
          </a:p>
          <a:p>
            <a:pPr marL="609600" indent="-609600" fontAlgn="auto">
              <a:lnSpc>
                <a:spcPct val="90000"/>
              </a:lnSpc>
              <a:spcAft>
                <a:spcPts val="0"/>
              </a:spcAft>
              <a:buFontTx/>
              <a:buNone/>
              <a:defRPr/>
            </a:pPr>
            <a:endParaRPr lang="en-US" altLang="zh-CN" sz="2000" dirty="0" smtClean="0">
              <a:solidFill>
                <a:srgbClr val="0000CC"/>
              </a:solidFill>
            </a:endParaRPr>
          </a:p>
          <a:p>
            <a:pPr marL="609600" indent="-609600" fontAlgn="auto">
              <a:lnSpc>
                <a:spcPct val="90000"/>
              </a:lnSpc>
              <a:spcAft>
                <a:spcPts val="0"/>
              </a:spcAft>
              <a:buFontTx/>
              <a:buAutoNum type="arabicPeriod"/>
              <a:defRPr/>
            </a:pPr>
            <a:endParaRPr lang="zh-CN" altLang="en-US" sz="2000" dirty="0" smtClean="0"/>
          </a:p>
        </p:txBody>
      </p:sp>
      <p:sp>
        <p:nvSpPr>
          <p:cNvPr id="18435" name="Text Box 4"/>
          <p:cNvSpPr txBox="1">
            <a:spLocks noChangeArrowheads="1"/>
          </p:cNvSpPr>
          <p:nvPr/>
        </p:nvSpPr>
        <p:spPr bwMode="auto">
          <a:xfrm>
            <a:off x="2319338" y="6257925"/>
            <a:ext cx="4713287" cy="457200"/>
          </a:xfrm>
          <a:prstGeom prst="rect">
            <a:avLst/>
          </a:prstGeom>
          <a:noFill/>
          <a:ln w="9525">
            <a:noFill/>
            <a:miter lim="800000"/>
            <a:headEnd/>
            <a:tailEnd/>
          </a:ln>
        </p:spPr>
        <p:txBody>
          <a:bodyPr wrap="none">
            <a:spAutoFit/>
          </a:bodyPr>
          <a:lstStyle/>
          <a:p>
            <a:r>
              <a:rPr lang="en-US" altLang="zh-CN">
                <a:solidFill>
                  <a:srgbClr val="000000"/>
                </a:solidFill>
                <a:latin typeface="Calibri" pitchFamily="34" charset="0"/>
              </a:rPr>
              <a:t>(P. Van Ostenberg, 2007, Hangzhou)</a:t>
            </a:r>
          </a:p>
        </p:txBody>
      </p:sp>
      <p:sp>
        <p:nvSpPr>
          <p:cNvPr id="18436" name="Text Box 7"/>
          <p:cNvSpPr txBox="1">
            <a:spLocks noChangeArrowheads="1"/>
          </p:cNvSpPr>
          <p:nvPr/>
        </p:nvSpPr>
        <p:spPr bwMode="auto">
          <a:xfrm>
            <a:off x="1116013" y="1628775"/>
            <a:ext cx="7704137" cy="457200"/>
          </a:xfrm>
          <a:prstGeom prst="rect">
            <a:avLst/>
          </a:prstGeom>
          <a:solidFill>
            <a:srgbClr val="FFCCCC"/>
          </a:solidFill>
          <a:ln w="9525">
            <a:noFill/>
            <a:miter lim="800000"/>
            <a:headEnd/>
            <a:tailEnd/>
          </a:ln>
        </p:spPr>
        <p:txBody>
          <a:bodyPr>
            <a:spAutoFit/>
          </a:bodyPr>
          <a:lstStyle/>
          <a:p>
            <a:r>
              <a:rPr lang="en-US" altLang="zh-CN">
                <a:solidFill>
                  <a:srgbClr val="000066"/>
                </a:solidFill>
                <a:latin typeface="Calibri" pitchFamily="34" charset="0"/>
              </a:rPr>
              <a:t>1995.1.- 2006.12.</a:t>
            </a:r>
            <a:r>
              <a:rPr lang="zh-CN" altLang="en-US">
                <a:solidFill>
                  <a:srgbClr val="000066"/>
                </a:solidFill>
                <a:latin typeface="Calibri" pitchFamily="34" charset="0"/>
              </a:rPr>
              <a:t>数据库记录的</a:t>
            </a:r>
            <a:r>
              <a:rPr lang="en-US" altLang="zh-CN">
                <a:solidFill>
                  <a:srgbClr val="000066"/>
                </a:solidFill>
                <a:latin typeface="Calibri" pitchFamily="34" charset="0"/>
              </a:rPr>
              <a:t>4064</a:t>
            </a:r>
            <a:r>
              <a:rPr lang="zh-CN" altLang="en-US">
                <a:solidFill>
                  <a:srgbClr val="000066"/>
                </a:solidFill>
                <a:latin typeface="Calibri" pitchFamily="34" charset="0"/>
              </a:rPr>
              <a:t>件意外事件中：</a:t>
            </a:r>
          </a:p>
        </p:txBody>
      </p:sp>
      <p:sp>
        <p:nvSpPr>
          <p:cNvPr id="18437" name="Rectangle 8"/>
          <p:cNvSpPr>
            <a:spLocks noChangeArrowheads="1"/>
          </p:cNvSpPr>
          <p:nvPr/>
        </p:nvSpPr>
        <p:spPr bwMode="auto">
          <a:xfrm>
            <a:off x="5148263" y="2060575"/>
            <a:ext cx="3530600" cy="4105275"/>
          </a:xfrm>
          <a:prstGeom prst="rect">
            <a:avLst/>
          </a:prstGeom>
          <a:solidFill>
            <a:srgbClr val="FFFFCC"/>
          </a:solidFill>
          <a:ln w="9525">
            <a:noFill/>
            <a:miter lim="800000"/>
            <a:headEnd/>
            <a:tailEnd/>
          </a:ln>
        </p:spPr>
        <p:txBody>
          <a:bodyPr/>
          <a:lstStyle/>
          <a:p>
            <a:pPr marL="609600" indent="-609600">
              <a:lnSpc>
                <a:spcPct val="90000"/>
              </a:lnSpc>
              <a:spcBef>
                <a:spcPct val="20000"/>
              </a:spcBef>
            </a:pPr>
            <a:endParaRPr lang="zh-CN" altLang="en-US">
              <a:solidFill>
                <a:srgbClr val="FFFFDF"/>
              </a:solidFill>
              <a:latin typeface="Tahoma" pitchFamily="34" charset="0"/>
            </a:endParaRPr>
          </a:p>
          <a:p>
            <a:pPr marL="609600" indent="-609600">
              <a:lnSpc>
                <a:spcPct val="90000"/>
              </a:lnSpc>
              <a:spcBef>
                <a:spcPct val="20000"/>
              </a:spcBef>
            </a:pPr>
            <a:endParaRPr lang="en-US" altLang="zh-CN" sz="1600">
              <a:solidFill>
                <a:srgbClr val="FFFFDF"/>
              </a:solidFill>
              <a:latin typeface="Tahoma" pitchFamily="34" charset="0"/>
            </a:endParaRPr>
          </a:p>
          <a:p>
            <a:pPr marL="609600" indent="-609600">
              <a:lnSpc>
                <a:spcPct val="90000"/>
              </a:lnSpc>
              <a:spcBef>
                <a:spcPct val="20000"/>
              </a:spcBef>
            </a:pPr>
            <a:r>
              <a:rPr lang="en-US" altLang="zh-CN" sz="2000" b="1">
                <a:solidFill>
                  <a:srgbClr val="0000CC"/>
                </a:solidFill>
                <a:latin typeface="Tahoma" pitchFamily="34" charset="0"/>
              </a:rPr>
              <a:t>9.</a:t>
            </a:r>
            <a:r>
              <a:rPr lang="en-US" altLang="zh-CN" sz="2000" b="1">
                <a:solidFill>
                  <a:srgbClr val="FFFFDF"/>
                </a:solidFill>
                <a:latin typeface="Tahoma" pitchFamily="34" charset="0"/>
              </a:rPr>
              <a:t>      </a:t>
            </a:r>
            <a:r>
              <a:rPr lang="zh-CN" altLang="en-US" sz="2000" b="1">
                <a:solidFill>
                  <a:srgbClr val="0000CC"/>
                </a:solidFill>
                <a:latin typeface="Tahoma" pitchFamily="34" charset="0"/>
              </a:rPr>
              <a:t>输液反应 </a:t>
            </a:r>
            <a:r>
              <a:rPr lang="en-US" altLang="zh-CN" sz="2000" b="1">
                <a:solidFill>
                  <a:srgbClr val="0000CC"/>
                </a:solidFill>
                <a:latin typeface="Tahoma" pitchFamily="34" charset="0"/>
              </a:rPr>
              <a:t>94</a:t>
            </a:r>
          </a:p>
          <a:p>
            <a:pPr marL="609600" indent="-609600">
              <a:lnSpc>
                <a:spcPct val="90000"/>
              </a:lnSpc>
              <a:spcBef>
                <a:spcPct val="20000"/>
              </a:spcBef>
            </a:pPr>
            <a:r>
              <a:rPr lang="en-US" altLang="zh-CN" sz="2000" b="1">
                <a:solidFill>
                  <a:srgbClr val="0000CC"/>
                </a:solidFill>
                <a:latin typeface="Tahoma" pitchFamily="34" charset="0"/>
              </a:rPr>
              <a:t>10.    </a:t>
            </a:r>
            <a:r>
              <a:rPr lang="zh-CN" altLang="en-US" sz="2000" b="1">
                <a:solidFill>
                  <a:srgbClr val="0000CC"/>
                </a:solidFill>
                <a:latin typeface="Tahoma" pitchFamily="34" charset="0"/>
              </a:rPr>
              <a:t>感染相关事件 </a:t>
            </a:r>
            <a:r>
              <a:rPr lang="en-US" altLang="zh-CN" sz="2000" b="1">
                <a:solidFill>
                  <a:srgbClr val="0000CC"/>
                </a:solidFill>
                <a:latin typeface="Tahoma" pitchFamily="34" charset="0"/>
              </a:rPr>
              <a:t>85</a:t>
            </a:r>
          </a:p>
          <a:p>
            <a:pPr marL="609600" indent="-609600">
              <a:lnSpc>
                <a:spcPct val="90000"/>
              </a:lnSpc>
              <a:spcBef>
                <a:spcPct val="20000"/>
              </a:spcBef>
            </a:pPr>
            <a:r>
              <a:rPr lang="en-US" altLang="zh-CN" sz="2000" b="1">
                <a:solidFill>
                  <a:srgbClr val="0000CC"/>
                </a:solidFill>
                <a:latin typeface="Tahoma" pitchFamily="34" charset="0"/>
              </a:rPr>
              <a:t>11.    </a:t>
            </a:r>
            <a:r>
              <a:rPr lang="zh-CN" altLang="en-US" sz="2000" b="1">
                <a:solidFill>
                  <a:srgbClr val="0000CC"/>
                </a:solidFill>
                <a:latin typeface="Tahoma" pitchFamily="34" charset="0"/>
              </a:rPr>
              <a:t>逃走后死亡 </a:t>
            </a:r>
            <a:r>
              <a:rPr lang="en-US" altLang="zh-CN" sz="2000" b="1">
                <a:solidFill>
                  <a:srgbClr val="0000CC"/>
                </a:solidFill>
                <a:latin typeface="Tahoma" pitchFamily="34" charset="0"/>
              </a:rPr>
              <a:t>72</a:t>
            </a:r>
          </a:p>
          <a:p>
            <a:pPr marL="609600" indent="-609600">
              <a:lnSpc>
                <a:spcPct val="90000"/>
              </a:lnSpc>
              <a:spcBef>
                <a:spcPct val="20000"/>
              </a:spcBef>
            </a:pPr>
            <a:r>
              <a:rPr lang="en-US" altLang="zh-CN" sz="2000" b="1">
                <a:solidFill>
                  <a:srgbClr val="0000CC"/>
                </a:solidFill>
                <a:latin typeface="Tahoma" pitchFamily="34" charset="0"/>
              </a:rPr>
              <a:t>12.    </a:t>
            </a:r>
            <a:r>
              <a:rPr lang="zh-CN" altLang="en-US" sz="2000" b="1">
                <a:solidFill>
                  <a:srgbClr val="0000CC"/>
                </a:solidFill>
                <a:latin typeface="Tahoma" pitchFamily="34" charset="0"/>
              </a:rPr>
              <a:t>火灾 </a:t>
            </a:r>
            <a:r>
              <a:rPr lang="en-US" altLang="zh-CN" sz="2000" b="1">
                <a:solidFill>
                  <a:srgbClr val="0000CC"/>
                </a:solidFill>
                <a:latin typeface="Tahoma" pitchFamily="34" charset="0"/>
              </a:rPr>
              <a:t>66</a:t>
            </a:r>
          </a:p>
          <a:p>
            <a:pPr marL="609600" indent="-609600">
              <a:lnSpc>
                <a:spcPct val="90000"/>
              </a:lnSpc>
              <a:spcBef>
                <a:spcPct val="20000"/>
              </a:spcBef>
            </a:pPr>
            <a:r>
              <a:rPr lang="en-US" altLang="zh-CN" sz="2000" b="1">
                <a:solidFill>
                  <a:srgbClr val="0000CC"/>
                </a:solidFill>
                <a:latin typeface="Tahoma" pitchFamily="34" charset="0"/>
              </a:rPr>
              <a:t>13.    </a:t>
            </a:r>
            <a:r>
              <a:rPr lang="zh-CN" altLang="en-US" sz="2000" b="1">
                <a:solidFill>
                  <a:srgbClr val="0000CC"/>
                </a:solidFill>
                <a:latin typeface="Tahoma" pitchFamily="34" charset="0"/>
              </a:rPr>
              <a:t>麻醉相关事件 </a:t>
            </a:r>
            <a:r>
              <a:rPr lang="en-US" altLang="zh-CN" sz="2000" b="1">
                <a:solidFill>
                  <a:srgbClr val="0000CC"/>
                </a:solidFill>
                <a:latin typeface="Tahoma" pitchFamily="34" charset="0"/>
              </a:rPr>
              <a:t>67</a:t>
            </a:r>
          </a:p>
          <a:p>
            <a:pPr marL="609600" indent="-609600">
              <a:lnSpc>
                <a:spcPct val="90000"/>
              </a:lnSpc>
              <a:spcBef>
                <a:spcPct val="20000"/>
              </a:spcBef>
            </a:pPr>
            <a:r>
              <a:rPr lang="en-US" altLang="zh-CN" sz="2000" b="1">
                <a:solidFill>
                  <a:srgbClr val="0000CC"/>
                </a:solidFill>
                <a:latin typeface="Tahoma" pitchFamily="34" charset="0"/>
              </a:rPr>
              <a:t>14.    </a:t>
            </a:r>
            <a:r>
              <a:rPr lang="zh-CN" altLang="en-US" sz="2000" b="1">
                <a:solidFill>
                  <a:srgbClr val="0000CC"/>
                </a:solidFill>
                <a:latin typeface="Tahoma" pitchFamily="34" charset="0"/>
              </a:rPr>
              <a:t>异物残留 </a:t>
            </a:r>
            <a:r>
              <a:rPr lang="en-US" altLang="zh-CN" sz="2000" b="1">
                <a:solidFill>
                  <a:srgbClr val="0000CC"/>
                </a:solidFill>
                <a:latin typeface="Tahoma" pitchFamily="34" charset="0"/>
              </a:rPr>
              <a:t>51</a:t>
            </a:r>
          </a:p>
          <a:p>
            <a:pPr marL="609600" indent="-609600">
              <a:lnSpc>
                <a:spcPct val="90000"/>
              </a:lnSpc>
              <a:spcBef>
                <a:spcPct val="20000"/>
              </a:spcBef>
            </a:pPr>
            <a:r>
              <a:rPr lang="en-US" altLang="zh-CN" sz="2000" b="1">
                <a:solidFill>
                  <a:srgbClr val="0000CC"/>
                </a:solidFill>
                <a:latin typeface="Tahoma" pitchFamily="34" charset="0"/>
              </a:rPr>
              <a:t>15.    </a:t>
            </a:r>
            <a:r>
              <a:rPr lang="zh-CN" altLang="en-US" sz="2000" b="1">
                <a:solidFill>
                  <a:srgbClr val="0000CC"/>
                </a:solidFill>
                <a:latin typeface="Tahoma" pitchFamily="34" charset="0"/>
              </a:rPr>
              <a:t>其它 </a:t>
            </a:r>
            <a:r>
              <a:rPr lang="en-US" altLang="zh-CN" sz="2000" b="1">
                <a:solidFill>
                  <a:srgbClr val="0000CC"/>
                </a:solidFill>
                <a:latin typeface="Tahoma" pitchFamily="34" charset="0"/>
              </a:rPr>
              <a:t>763</a:t>
            </a:r>
          </a:p>
          <a:p>
            <a:pPr marL="609600" indent="-609600">
              <a:lnSpc>
                <a:spcPct val="90000"/>
              </a:lnSpc>
              <a:spcBef>
                <a:spcPct val="20000"/>
              </a:spcBef>
              <a:buFontTx/>
              <a:buAutoNum type="arabicPeriod"/>
            </a:pPr>
            <a:endParaRPr lang="en-US" altLang="zh-CN" sz="2000">
              <a:solidFill>
                <a:srgbClr val="0000CC"/>
              </a:solidFill>
              <a:latin typeface="Tahoma" pitchFamily="34" charset="0"/>
            </a:endParaRPr>
          </a:p>
          <a:p>
            <a:pPr marL="609600" indent="-609600">
              <a:lnSpc>
                <a:spcPct val="90000"/>
              </a:lnSpc>
              <a:spcBef>
                <a:spcPct val="20000"/>
              </a:spcBef>
              <a:buFontTx/>
              <a:buAutoNum type="arabicPeriod"/>
            </a:pPr>
            <a:endParaRPr lang="zh-CN" altLang="en-US" sz="1600">
              <a:solidFill>
                <a:srgbClr val="FFFFDF"/>
              </a:solidFill>
              <a:latin typeface="Tahoma" pitchFamily="34" charset="0"/>
            </a:endParaRPr>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lstStyle/>
          <a:p>
            <a:r>
              <a:rPr lang="zh-CN" altLang="en-US" sz="3600" smtClean="0">
                <a:solidFill>
                  <a:srgbClr val="FF3300"/>
                </a:solidFill>
                <a:latin typeface="黑体" pitchFamily="2" charset="-122"/>
                <a:ea typeface="黑体" pitchFamily="2" charset="-122"/>
              </a:rPr>
              <a:t>根本原因</a:t>
            </a:r>
            <a:r>
              <a:rPr lang="zh-CN" altLang="en-US" sz="2400" smtClean="0">
                <a:solidFill>
                  <a:srgbClr val="FF3300"/>
                </a:solidFill>
                <a:latin typeface="黑体" pitchFamily="2" charset="-122"/>
                <a:ea typeface="黑体" pitchFamily="2" charset="-122"/>
              </a:rPr>
              <a:t>：</a:t>
            </a:r>
            <a:r>
              <a:rPr lang="en-US" altLang="zh-CN" sz="2400" smtClean="0">
                <a:solidFill>
                  <a:srgbClr val="FF3300"/>
                </a:solidFill>
                <a:latin typeface="黑体" pitchFamily="2" charset="-122"/>
                <a:ea typeface="黑体" pitchFamily="2" charset="-122"/>
              </a:rPr>
              <a:t>1995</a:t>
            </a:r>
            <a:r>
              <a:rPr lang="zh-CN" altLang="en-US" sz="2400" smtClean="0">
                <a:solidFill>
                  <a:srgbClr val="FF3300"/>
                </a:solidFill>
                <a:latin typeface="黑体" pitchFamily="2" charset="-122"/>
                <a:ea typeface="黑体" pitchFamily="2" charset="-122"/>
              </a:rPr>
              <a:t>－</a:t>
            </a:r>
            <a:r>
              <a:rPr lang="en-US" altLang="zh-CN" sz="2400" smtClean="0">
                <a:solidFill>
                  <a:srgbClr val="FF3300"/>
                </a:solidFill>
                <a:latin typeface="黑体" pitchFamily="2" charset="-122"/>
                <a:ea typeface="黑体" pitchFamily="2" charset="-122"/>
              </a:rPr>
              <a:t>2004</a:t>
            </a:r>
            <a:r>
              <a:rPr lang="zh-CN" altLang="en-US" sz="2400" smtClean="0">
                <a:solidFill>
                  <a:srgbClr val="FF3300"/>
                </a:solidFill>
                <a:latin typeface="黑体" pitchFamily="2" charset="-122"/>
                <a:ea typeface="黑体" pitchFamily="2" charset="-122"/>
              </a:rPr>
              <a:t>年</a:t>
            </a:r>
            <a:r>
              <a:rPr lang="en-US" altLang="zh-CN" sz="2400" smtClean="0">
                <a:solidFill>
                  <a:srgbClr val="FF3300"/>
                </a:solidFill>
                <a:latin typeface="黑体" pitchFamily="2" charset="-122"/>
                <a:ea typeface="黑体" pitchFamily="2" charset="-122"/>
              </a:rPr>
              <a:t>2966</a:t>
            </a:r>
            <a:r>
              <a:rPr lang="zh-CN" altLang="en-US" sz="2400" smtClean="0">
                <a:solidFill>
                  <a:srgbClr val="FF3300"/>
                </a:solidFill>
                <a:latin typeface="黑体" pitchFamily="2" charset="-122"/>
                <a:ea typeface="黑体" pitchFamily="2" charset="-122"/>
              </a:rPr>
              <a:t>件所有类型意外事件中各种根本原因的大致百分比</a:t>
            </a:r>
          </a:p>
        </p:txBody>
      </p:sp>
      <p:sp>
        <p:nvSpPr>
          <p:cNvPr id="19458" name="Rectangle 3"/>
          <p:cNvSpPr>
            <a:spLocks noGrp="1" noChangeArrowheads="1"/>
          </p:cNvSpPr>
          <p:nvPr>
            <p:ph idx="1"/>
          </p:nvPr>
        </p:nvSpPr>
        <p:spPr>
          <a:xfrm>
            <a:off x="2268538" y="1484313"/>
            <a:ext cx="3600450" cy="4953000"/>
          </a:xfrm>
          <a:solidFill>
            <a:srgbClr val="FFCCCC"/>
          </a:solidFill>
        </p:spPr>
        <p:txBody>
          <a:bodyPr/>
          <a:lstStyle/>
          <a:p>
            <a:pPr marL="609600" indent="-609600">
              <a:lnSpc>
                <a:spcPct val="90000"/>
              </a:lnSpc>
              <a:buFontTx/>
              <a:buAutoNum type="arabicPeriod"/>
            </a:pPr>
            <a:r>
              <a:rPr lang="zh-CN" altLang="en-US" sz="2400" b="1" smtClean="0">
                <a:solidFill>
                  <a:srgbClr val="660033"/>
                </a:solidFill>
                <a:latin typeface="黑体" pitchFamily="2" charset="-122"/>
                <a:ea typeface="黑体" pitchFamily="2" charset="-122"/>
              </a:rPr>
              <a:t>沟通：        </a:t>
            </a:r>
            <a:r>
              <a:rPr lang="en-US" altLang="zh-CN" sz="2400" b="1" smtClean="0">
                <a:solidFill>
                  <a:srgbClr val="660033"/>
                </a:solidFill>
                <a:latin typeface="黑体" pitchFamily="2" charset="-122"/>
                <a:ea typeface="黑体" pitchFamily="2" charset="-122"/>
              </a:rPr>
              <a:t>66</a:t>
            </a:r>
            <a:r>
              <a:rPr lang="zh-CN" altLang="en-US" sz="2400" b="1" smtClean="0">
                <a:solidFill>
                  <a:srgbClr val="660033"/>
                </a:solidFill>
                <a:latin typeface="黑体" pitchFamily="2" charset="-122"/>
                <a:ea typeface="黑体" pitchFamily="2" charset="-122"/>
              </a:rPr>
              <a:t>％</a:t>
            </a:r>
          </a:p>
          <a:p>
            <a:pPr marL="609600" indent="-609600">
              <a:lnSpc>
                <a:spcPct val="90000"/>
              </a:lnSpc>
              <a:buFontTx/>
              <a:buAutoNum type="arabicPeriod"/>
            </a:pPr>
            <a:r>
              <a:rPr lang="zh-CN" altLang="en-US" sz="2400" b="1" smtClean="0">
                <a:solidFill>
                  <a:srgbClr val="660033"/>
                </a:solidFill>
                <a:latin typeface="黑体" pitchFamily="2" charset="-122"/>
                <a:ea typeface="黑体" pitchFamily="2" charset="-122"/>
              </a:rPr>
              <a:t>引导、培训：  </a:t>
            </a:r>
            <a:r>
              <a:rPr lang="en-US" altLang="zh-CN" sz="2400" b="1" smtClean="0">
                <a:solidFill>
                  <a:srgbClr val="660033"/>
                </a:solidFill>
                <a:latin typeface="黑体" pitchFamily="2" charset="-122"/>
                <a:ea typeface="黑体" pitchFamily="2" charset="-122"/>
              </a:rPr>
              <a:t>58</a:t>
            </a:r>
            <a:r>
              <a:rPr lang="zh-CN" altLang="en-US" sz="2400" b="1" smtClean="0">
                <a:solidFill>
                  <a:srgbClr val="660033"/>
                </a:solidFill>
                <a:latin typeface="黑体" pitchFamily="2" charset="-122"/>
                <a:ea typeface="黑体" pitchFamily="2" charset="-122"/>
              </a:rPr>
              <a:t>％</a:t>
            </a:r>
          </a:p>
          <a:p>
            <a:pPr marL="609600" indent="-609600">
              <a:lnSpc>
                <a:spcPct val="90000"/>
              </a:lnSpc>
              <a:buFontTx/>
              <a:buAutoNum type="arabicPeriod"/>
            </a:pPr>
            <a:r>
              <a:rPr lang="zh-CN" altLang="en-US" sz="2400" b="1" smtClean="0">
                <a:solidFill>
                  <a:srgbClr val="660033"/>
                </a:solidFill>
                <a:latin typeface="黑体" pitchFamily="2" charset="-122"/>
                <a:ea typeface="黑体" pitchFamily="2" charset="-122"/>
              </a:rPr>
              <a:t>对患者评估：  </a:t>
            </a:r>
            <a:r>
              <a:rPr lang="en-US" altLang="zh-CN" sz="2400" b="1" smtClean="0">
                <a:solidFill>
                  <a:srgbClr val="660033"/>
                </a:solidFill>
                <a:latin typeface="黑体" pitchFamily="2" charset="-122"/>
                <a:ea typeface="黑体" pitchFamily="2" charset="-122"/>
              </a:rPr>
              <a:t>42</a:t>
            </a:r>
            <a:r>
              <a:rPr lang="zh-CN" altLang="en-US" sz="2400" b="1" smtClean="0">
                <a:solidFill>
                  <a:srgbClr val="660033"/>
                </a:solidFill>
                <a:latin typeface="黑体" pitchFamily="2" charset="-122"/>
                <a:ea typeface="黑体" pitchFamily="2" charset="-122"/>
              </a:rPr>
              <a:t>％</a:t>
            </a:r>
          </a:p>
          <a:p>
            <a:pPr marL="609600" indent="-609600">
              <a:lnSpc>
                <a:spcPct val="90000"/>
              </a:lnSpc>
              <a:buFontTx/>
              <a:buAutoNum type="arabicPeriod"/>
            </a:pPr>
            <a:r>
              <a:rPr lang="zh-CN" altLang="en-US" sz="2400" smtClean="0">
                <a:solidFill>
                  <a:srgbClr val="2303E3"/>
                </a:solidFill>
              </a:rPr>
              <a:t>员工配置：     </a:t>
            </a:r>
            <a:r>
              <a:rPr lang="en-US" altLang="zh-CN" sz="2400" smtClean="0">
                <a:solidFill>
                  <a:srgbClr val="2303E3"/>
                </a:solidFill>
              </a:rPr>
              <a:t>22</a:t>
            </a:r>
            <a:r>
              <a:rPr lang="zh-CN" altLang="en-US" sz="2400" smtClean="0">
                <a:solidFill>
                  <a:srgbClr val="2303E3"/>
                </a:solidFill>
              </a:rPr>
              <a:t>％</a:t>
            </a:r>
          </a:p>
          <a:p>
            <a:pPr marL="609600" indent="-609600">
              <a:lnSpc>
                <a:spcPct val="90000"/>
              </a:lnSpc>
              <a:buFontTx/>
              <a:buAutoNum type="arabicPeriod"/>
            </a:pPr>
            <a:r>
              <a:rPr lang="zh-CN" altLang="en-US" sz="2400" smtClean="0">
                <a:solidFill>
                  <a:srgbClr val="2303E3"/>
                </a:solidFill>
              </a:rPr>
              <a:t>可用信息：     </a:t>
            </a:r>
            <a:r>
              <a:rPr lang="en-US" altLang="zh-CN" sz="2400" smtClean="0">
                <a:solidFill>
                  <a:srgbClr val="2303E3"/>
                </a:solidFill>
              </a:rPr>
              <a:t>20</a:t>
            </a:r>
            <a:r>
              <a:rPr lang="zh-CN" altLang="en-US" sz="2400" smtClean="0">
                <a:solidFill>
                  <a:srgbClr val="2303E3"/>
                </a:solidFill>
              </a:rPr>
              <a:t>％</a:t>
            </a:r>
          </a:p>
          <a:p>
            <a:pPr marL="609600" indent="-609600">
              <a:lnSpc>
                <a:spcPct val="90000"/>
              </a:lnSpc>
              <a:buFontTx/>
              <a:buAutoNum type="arabicPeriod"/>
            </a:pPr>
            <a:r>
              <a:rPr lang="zh-CN" altLang="en-US" sz="2400" smtClean="0">
                <a:solidFill>
                  <a:srgbClr val="2303E3"/>
                </a:solidFill>
              </a:rPr>
              <a:t>资质、能力：  </a:t>
            </a:r>
            <a:r>
              <a:rPr lang="en-US" altLang="zh-CN" sz="2400" smtClean="0">
                <a:solidFill>
                  <a:srgbClr val="2303E3"/>
                </a:solidFill>
              </a:rPr>
              <a:t>20</a:t>
            </a:r>
            <a:r>
              <a:rPr lang="zh-CN" altLang="en-US" sz="2400" smtClean="0">
                <a:solidFill>
                  <a:srgbClr val="2303E3"/>
                </a:solidFill>
              </a:rPr>
              <a:t>％</a:t>
            </a:r>
          </a:p>
          <a:p>
            <a:pPr marL="609600" indent="-609600">
              <a:lnSpc>
                <a:spcPct val="90000"/>
              </a:lnSpc>
              <a:buFontTx/>
              <a:buAutoNum type="arabicPeriod"/>
            </a:pPr>
            <a:r>
              <a:rPr lang="zh-CN" altLang="en-US" sz="2400" smtClean="0">
                <a:solidFill>
                  <a:srgbClr val="2303E3"/>
                </a:solidFill>
              </a:rPr>
              <a:t>规范遵从性：  </a:t>
            </a:r>
            <a:r>
              <a:rPr lang="en-US" altLang="zh-CN" sz="2400" smtClean="0">
                <a:solidFill>
                  <a:srgbClr val="2303E3"/>
                </a:solidFill>
              </a:rPr>
              <a:t>19</a:t>
            </a:r>
            <a:r>
              <a:rPr lang="zh-CN" altLang="en-US" sz="2400" smtClean="0">
                <a:solidFill>
                  <a:srgbClr val="2303E3"/>
                </a:solidFill>
              </a:rPr>
              <a:t>％</a:t>
            </a:r>
          </a:p>
          <a:p>
            <a:pPr marL="609600" indent="-609600">
              <a:lnSpc>
                <a:spcPct val="90000"/>
              </a:lnSpc>
              <a:buFontTx/>
              <a:buAutoNum type="arabicPeriod"/>
            </a:pPr>
            <a:r>
              <a:rPr lang="zh-CN" altLang="en-US" sz="2400" smtClean="0">
                <a:solidFill>
                  <a:srgbClr val="2303E3"/>
                </a:solidFill>
              </a:rPr>
              <a:t>环境安全：     </a:t>
            </a:r>
            <a:r>
              <a:rPr lang="en-US" altLang="zh-CN" sz="2400" smtClean="0">
                <a:solidFill>
                  <a:srgbClr val="2303E3"/>
                </a:solidFill>
              </a:rPr>
              <a:t>17</a:t>
            </a:r>
            <a:r>
              <a:rPr lang="zh-CN" altLang="en-US" sz="2400" smtClean="0">
                <a:solidFill>
                  <a:srgbClr val="2303E3"/>
                </a:solidFill>
              </a:rPr>
              <a:t>％</a:t>
            </a:r>
          </a:p>
          <a:p>
            <a:pPr marL="609600" indent="-609600">
              <a:lnSpc>
                <a:spcPct val="90000"/>
              </a:lnSpc>
              <a:buFontTx/>
              <a:buAutoNum type="arabicPeriod"/>
            </a:pPr>
            <a:r>
              <a:rPr lang="zh-CN" altLang="en-US" sz="2400" smtClean="0">
                <a:solidFill>
                  <a:srgbClr val="2303E3"/>
                </a:solidFill>
              </a:rPr>
              <a:t>领导：            </a:t>
            </a:r>
            <a:r>
              <a:rPr lang="en-US" altLang="zh-CN" sz="2400" smtClean="0">
                <a:solidFill>
                  <a:srgbClr val="2303E3"/>
                </a:solidFill>
              </a:rPr>
              <a:t>12</a:t>
            </a:r>
            <a:r>
              <a:rPr lang="zh-CN" altLang="en-US" sz="2400" smtClean="0">
                <a:solidFill>
                  <a:srgbClr val="2303E3"/>
                </a:solidFill>
              </a:rPr>
              <a:t>％</a:t>
            </a:r>
          </a:p>
          <a:p>
            <a:pPr marL="609600" indent="-609600">
              <a:lnSpc>
                <a:spcPct val="90000"/>
              </a:lnSpc>
              <a:buFontTx/>
              <a:buAutoNum type="arabicPeriod"/>
            </a:pPr>
            <a:r>
              <a:rPr lang="zh-CN" altLang="en-US" sz="2400" smtClean="0">
                <a:solidFill>
                  <a:srgbClr val="2303E3"/>
                </a:solidFill>
              </a:rPr>
              <a:t>医护连续性：  </a:t>
            </a:r>
            <a:r>
              <a:rPr lang="en-US" altLang="zh-CN" sz="2400" smtClean="0">
                <a:solidFill>
                  <a:srgbClr val="2303E3"/>
                </a:solidFill>
              </a:rPr>
              <a:t>12</a:t>
            </a:r>
            <a:r>
              <a:rPr lang="zh-CN" altLang="en-US" sz="2400" smtClean="0">
                <a:solidFill>
                  <a:srgbClr val="2303E3"/>
                </a:solidFill>
              </a:rPr>
              <a:t>％</a:t>
            </a:r>
          </a:p>
          <a:p>
            <a:pPr marL="609600" indent="-609600">
              <a:lnSpc>
                <a:spcPct val="90000"/>
              </a:lnSpc>
              <a:buFontTx/>
              <a:buAutoNum type="arabicPeriod"/>
            </a:pPr>
            <a:r>
              <a:rPr lang="zh-CN" altLang="en-US" sz="2400" smtClean="0">
                <a:solidFill>
                  <a:srgbClr val="2303E3"/>
                </a:solidFill>
              </a:rPr>
              <a:t>医护计划：     </a:t>
            </a:r>
            <a:r>
              <a:rPr lang="en-US" altLang="zh-CN" sz="2400" smtClean="0">
                <a:solidFill>
                  <a:srgbClr val="2303E3"/>
                </a:solidFill>
              </a:rPr>
              <a:t>11</a:t>
            </a:r>
            <a:r>
              <a:rPr lang="zh-CN" altLang="en-US" sz="2400" smtClean="0">
                <a:solidFill>
                  <a:srgbClr val="2303E3"/>
                </a:solidFill>
              </a:rPr>
              <a:t>％</a:t>
            </a:r>
          </a:p>
          <a:p>
            <a:pPr marL="609600" indent="-609600">
              <a:lnSpc>
                <a:spcPct val="90000"/>
              </a:lnSpc>
              <a:buFontTx/>
              <a:buAutoNum type="arabicPeriod"/>
            </a:pPr>
            <a:r>
              <a:rPr lang="zh-CN" altLang="en-US" sz="2400" smtClean="0">
                <a:solidFill>
                  <a:srgbClr val="2303E3"/>
                </a:solidFill>
              </a:rPr>
              <a:t>组织文化：     </a:t>
            </a:r>
            <a:r>
              <a:rPr lang="en-US" altLang="zh-CN" sz="2400" smtClean="0">
                <a:solidFill>
                  <a:srgbClr val="2303E3"/>
                </a:solidFill>
              </a:rPr>
              <a:t>10</a:t>
            </a:r>
            <a:r>
              <a:rPr lang="zh-CN" altLang="en-US" sz="2400" smtClean="0">
                <a:solidFill>
                  <a:srgbClr val="2303E3"/>
                </a:solidFill>
              </a:rPr>
              <a:t>％</a:t>
            </a:r>
          </a:p>
        </p:txBody>
      </p:sp>
      <p:sp>
        <p:nvSpPr>
          <p:cNvPr id="19459" name="Text Box 4"/>
          <p:cNvSpPr txBox="1">
            <a:spLocks noChangeArrowheads="1"/>
          </p:cNvSpPr>
          <p:nvPr/>
        </p:nvSpPr>
        <p:spPr bwMode="auto">
          <a:xfrm>
            <a:off x="6156325" y="4292600"/>
            <a:ext cx="2736850" cy="860425"/>
          </a:xfrm>
          <a:prstGeom prst="rect">
            <a:avLst/>
          </a:prstGeom>
          <a:solidFill>
            <a:srgbClr val="66FFCC"/>
          </a:solidFill>
          <a:ln w="38100">
            <a:solidFill>
              <a:srgbClr val="FF00FF"/>
            </a:solidFill>
            <a:miter lim="800000"/>
            <a:headEnd/>
            <a:tailEnd/>
          </a:ln>
        </p:spPr>
        <p:txBody>
          <a:bodyPr wrap="none">
            <a:spAutoFit/>
          </a:bodyPr>
          <a:lstStyle/>
          <a:p>
            <a:r>
              <a:rPr lang="zh-CN" altLang="en-US">
                <a:solidFill>
                  <a:srgbClr val="000000"/>
                </a:solidFill>
                <a:latin typeface="Calibri" pitchFamily="34" charset="0"/>
              </a:rPr>
              <a:t>每个意外事件的</a:t>
            </a:r>
          </a:p>
          <a:p>
            <a:r>
              <a:rPr lang="zh-CN" altLang="en-US">
                <a:solidFill>
                  <a:srgbClr val="000000"/>
                </a:solidFill>
                <a:latin typeface="Calibri" pitchFamily="34" charset="0"/>
              </a:rPr>
              <a:t>平均根本原因＝</a:t>
            </a:r>
            <a:r>
              <a:rPr lang="en-US" altLang="zh-CN">
                <a:solidFill>
                  <a:srgbClr val="000000"/>
                </a:solidFill>
                <a:latin typeface="Calibri" pitchFamily="34" charset="0"/>
              </a:rPr>
              <a:t>3.1</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68313" y="260350"/>
            <a:ext cx="8229600" cy="457200"/>
          </a:xfrm>
        </p:spPr>
        <p:txBody>
          <a:bodyPr rtlCol="0">
            <a:normAutofit fontScale="90000"/>
          </a:bodyPr>
          <a:lstStyle/>
          <a:p>
            <a:pPr fontAlgn="auto">
              <a:lnSpc>
                <a:spcPct val="50000"/>
              </a:lnSpc>
              <a:spcAft>
                <a:spcPts val="0"/>
              </a:spcAft>
              <a:defRPr/>
            </a:pPr>
            <a:r>
              <a:rPr lang="zh-CN" altLang="en-US" sz="2400" b="1" dirty="0" smtClean="0">
                <a:solidFill>
                  <a:srgbClr val="FF3300"/>
                </a:solidFill>
              </a:rPr>
              <a:t>为什么累？什么是国际标准？</a:t>
            </a:r>
            <a:r>
              <a:rPr lang="zh-CN" altLang="en-US" sz="2400" b="1" dirty="0" smtClean="0"/>
              <a:t/>
            </a:r>
            <a:br>
              <a:rPr lang="zh-CN" altLang="en-US" sz="2400" b="1" dirty="0" smtClean="0"/>
            </a:br>
            <a:r>
              <a:rPr lang="en-US" altLang="zh-CN" sz="1800" dirty="0" smtClean="0"/>
              <a:t>Comparison of a 500-Bed Chinese Hospital and International Hospital</a:t>
            </a:r>
            <a:r>
              <a:rPr lang="en-US" altLang="zh-CN" sz="4000" dirty="0" smtClean="0"/>
              <a:t> </a:t>
            </a:r>
          </a:p>
        </p:txBody>
      </p:sp>
      <p:graphicFrame>
        <p:nvGraphicFramePr>
          <p:cNvPr id="100355" name="Group 3"/>
          <p:cNvGraphicFramePr>
            <a:graphicFrameLocks noGrp="1"/>
          </p:cNvGraphicFramePr>
          <p:nvPr>
            <p:ph idx="1"/>
          </p:nvPr>
        </p:nvGraphicFramePr>
        <p:xfrm>
          <a:off x="0" y="685800"/>
          <a:ext cx="9144000" cy="6172200"/>
        </p:xfrm>
        <a:graphic>
          <a:graphicData uri="http://schemas.openxmlformats.org/drawingml/2006/table">
            <a:tbl>
              <a:tblPr/>
              <a:tblGrid>
                <a:gridCol w="3048000"/>
                <a:gridCol w="3048000"/>
                <a:gridCol w="3048000"/>
              </a:tblGrid>
              <a:tr h="2381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336699"/>
                          </a:solidFill>
                          <a:effectLst/>
                          <a:latin typeface="Arial" charset="0"/>
                          <a:ea typeface="宋体" pitchFamily="2" charset="-122"/>
                          <a:cs typeface="Arial" charset="0"/>
                        </a:rPr>
                        <a:t>Chinese Hospital</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0E0E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336699"/>
                          </a:solidFill>
                          <a:effectLst/>
                          <a:latin typeface="Arial" charset="0"/>
                          <a:ea typeface="宋体" pitchFamily="2" charset="-122"/>
                          <a:cs typeface="Arial" charset="0"/>
                        </a:rPr>
                        <a:t>Factor</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0E0E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336699"/>
                          </a:solidFill>
                          <a:effectLst/>
                          <a:latin typeface="Arial" charset="0"/>
                          <a:ea typeface="宋体" pitchFamily="2" charset="-122"/>
                          <a:cs typeface="Arial" charset="0"/>
                        </a:rPr>
                        <a:t>International Hospital</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0E0E0"/>
                    </a:solidFill>
                  </a:tcPr>
                </a:tc>
              </a:tr>
              <a:tr h="2365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500</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Beds</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500</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r>
              <a:tr h="2381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49,500</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Square Meters Occupied</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93,000</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0000"/>
                    </a:solidFill>
                  </a:tcPr>
                </a:tc>
              </a:tr>
              <a:tr h="2365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USD 23,250,000</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Cost to Build</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USD 218,000,000</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6"/>
                    </a:solidFill>
                  </a:tcPr>
                </a:tc>
              </a:tr>
              <a:tr h="2381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USD 70,000,000</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Total Project Costs</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USD 350,000,000</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0000"/>
                    </a:solidFill>
                  </a:tcPr>
                </a:tc>
              </a:tr>
              <a:tr h="2365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700</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Total Employees</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2,000</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0000"/>
                    </a:solidFill>
                  </a:tcPr>
                </a:tc>
              </a:tr>
              <a:tr h="2381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300</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Physicians</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500</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0000"/>
                    </a:solidFill>
                  </a:tcPr>
                </a:tc>
              </a:tr>
              <a:tr h="2365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200</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Nurses</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600</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0000"/>
                    </a:solidFill>
                  </a:tcPr>
                </a:tc>
              </a:tr>
              <a:tr h="2381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200</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Other Staff</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900</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0000"/>
                    </a:solidFill>
                  </a:tcPr>
                </a:tc>
              </a:tr>
              <a:tr h="2365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1.4</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Employees: Bed</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4.0</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0000"/>
                    </a:solidFill>
                  </a:tcPr>
                </a:tc>
              </a:tr>
              <a:tr h="2381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No</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Board of Directors</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Yes</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r>
              <a:tr h="2365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No</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Strategic Plan</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Yes</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r>
              <a:tr h="2381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No</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Annual Budget</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Yes</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r>
              <a:tr h="2381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No</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Business-trained CEO</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Usually</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r>
              <a:tr h="2365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No</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CFO </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Yes</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r>
              <a:tr h="2381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No</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CNO</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Usually</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r>
              <a:tr h="2365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Cash Budget Only</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Annual Operating Budget</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Yes</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r>
              <a:tr h="2381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No</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Cost Centers</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Yes</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r>
              <a:tr h="2365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No</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Cost Center Budgets</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Yes</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r>
              <a:tr h="2381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No</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Capital Budget</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Yes</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r>
              <a:tr h="2365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No</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Record Depreciation</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Yes</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r>
              <a:tr h="2381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&lt;1 day</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Accounts Receivable</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58 days</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r>
              <a:tr h="2365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No</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Full Financial Statements</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Yes</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r>
              <a:tr h="2381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17.5 days</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Length of Stay</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4.5 days</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r>
              <a:tr h="2365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900" b="1" i="0" u="none" strike="noStrike" cap="none" normalizeH="0" baseline="0" smtClean="0">
                          <a:ln>
                            <a:noFill/>
                          </a:ln>
                          <a:solidFill>
                            <a:srgbClr val="FFFFFF"/>
                          </a:solidFill>
                          <a:effectLst/>
                          <a:latin typeface="Arial" charset="0"/>
                          <a:ea typeface="宋体" pitchFamily="2" charset="-122"/>
                          <a:cs typeface="Arial" charset="0"/>
                        </a:rPr>
                        <a:t> </a:t>
                      </a: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3:1</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Clinic Visits: Inpatient Day</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900" b="1" i="0" u="none" strike="noStrike" cap="none" normalizeH="0" baseline="0" smtClean="0">
                          <a:ln>
                            <a:noFill/>
                          </a:ln>
                          <a:solidFill>
                            <a:srgbClr val="FFFFFF"/>
                          </a:solidFill>
                          <a:effectLst/>
                          <a:latin typeface="Arial" charset="0"/>
                          <a:ea typeface="宋体" pitchFamily="2" charset="-122"/>
                          <a:cs typeface="Arial" charset="0"/>
                        </a:rPr>
                        <a:t> </a:t>
                      </a: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17:1</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r>
              <a:tr h="2381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pitchFamily="2" charset="-122"/>
                          <a:cs typeface="Arial" charset="0"/>
                        </a:rPr>
                        <a:t>63%</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Occupancy Rate</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dirty="0" smtClean="0">
                          <a:ln>
                            <a:noFill/>
                          </a:ln>
                          <a:solidFill>
                            <a:srgbClr val="FFFFFF"/>
                          </a:solidFill>
                          <a:effectLst/>
                          <a:latin typeface="Arial" charset="0"/>
                          <a:ea typeface="宋体" pitchFamily="2" charset="-122"/>
                          <a:cs typeface="Arial" charset="0"/>
                        </a:rPr>
                        <a:t>68%</a:t>
                      </a:r>
                      <a:endParaRPr kumimoji="0" lang="en-US" altLang="zh-CN" sz="1800" b="0" i="0" u="none" strike="noStrike" cap="none" normalizeH="0" baseline="0" dirty="0" smtClean="0">
                        <a:ln>
                          <a:noFill/>
                        </a:ln>
                        <a:solidFill>
                          <a:schemeClr val="tx1"/>
                        </a:solidFill>
                        <a:effectLst/>
                        <a:latin typeface="Arial" charset="0"/>
                        <a:ea typeface="宋体" pitchFamily="2" charset="-122"/>
                      </a:endParaRPr>
                    </a:p>
                  </a:txBody>
                  <a:tcPr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336699"/>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标题 1"/>
          <p:cNvSpPr>
            <a:spLocks noGrp="1"/>
          </p:cNvSpPr>
          <p:nvPr>
            <p:ph type="title"/>
          </p:nvPr>
        </p:nvSpPr>
        <p:spPr/>
        <p:txBody>
          <a:bodyPr/>
          <a:lstStyle/>
          <a:p>
            <a:r>
              <a:rPr lang="zh-CN" altLang="en-US" sz="4000" smtClean="0">
                <a:latin typeface="黑体" pitchFamily="2" charset="-122"/>
                <a:ea typeface="黑体" pitchFamily="2" charset="-122"/>
              </a:rPr>
              <a:t>呼唤现代医学服务</a:t>
            </a:r>
          </a:p>
        </p:txBody>
      </p:sp>
      <p:sp>
        <p:nvSpPr>
          <p:cNvPr id="21506" name="内容占位符 2"/>
          <p:cNvSpPr>
            <a:spLocks noGrp="1"/>
          </p:cNvSpPr>
          <p:nvPr>
            <p:ph idx="1"/>
          </p:nvPr>
        </p:nvSpPr>
        <p:spPr>
          <a:xfrm>
            <a:off x="395288" y="1773238"/>
            <a:ext cx="8569325" cy="4679950"/>
          </a:xfrm>
        </p:spPr>
        <p:txBody>
          <a:bodyPr/>
          <a:lstStyle/>
          <a:p>
            <a:pPr>
              <a:lnSpc>
                <a:spcPct val="150000"/>
              </a:lnSpc>
            </a:pPr>
            <a:r>
              <a:rPr lang="zh-CN" altLang="en-US" sz="2400" smtClean="0">
                <a:latin typeface="黑体" pitchFamily="2" charset="-122"/>
                <a:ea typeface="黑体" pitchFamily="2" charset="-122"/>
              </a:rPr>
              <a:t>以人为中心，推行真正的“生物</a:t>
            </a:r>
            <a:r>
              <a:rPr lang="en-US" altLang="zh-CN" sz="2400" smtClean="0">
                <a:latin typeface="黑体" pitchFamily="2" charset="-122"/>
                <a:ea typeface="黑体" pitchFamily="2" charset="-122"/>
              </a:rPr>
              <a:t>-</a:t>
            </a:r>
            <a:r>
              <a:rPr lang="zh-CN" altLang="en-US" sz="2400" smtClean="0">
                <a:latin typeface="黑体" pitchFamily="2" charset="-122"/>
                <a:ea typeface="黑体" pitchFamily="2" charset="-122"/>
              </a:rPr>
              <a:t>心理</a:t>
            </a:r>
            <a:r>
              <a:rPr lang="en-US" altLang="zh-CN" sz="2400" smtClean="0">
                <a:latin typeface="黑体" pitchFamily="2" charset="-122"/>
                <a:ea typeface="黑体" pitchFamily="2" charset="-122"/>
              </a:rPr>
              <a:t>-</a:t>
            </a:r>
            <a:r>
              <a:rPr lang="zh-CN" altLang="en-US" sz="2400" smtClean="0">
                <a:latin typeface="黑体" pitchFamily="2" charset="-122"/>
                <a:ea typeface="黑体" pitchFamily="2" charset="-122"/>
              </a:rPr>
              <a:t>社会”医学模式。</a:t>
            </a:r>
            <a:endParaRPr lang="en-US" altLang="zh-CN" sz="2400" smtClean="0">
              <a:latin typeface="黑体" pitchFamily="2" charset="-122"/>
              <a:ea typeface="黑体" pitchFamily="2" charset="-122"/>
            </a:endParaRPr>
          </a:p>
          <a:p>
            <a:pPr>
              <a:lnSpc>
                <a:spcPct val="150000"/>
              </a:lnSpc>
            </a:pPr>
            <a:r>
              <a:rPr lang="zh-CN" altLang="en-US" sz="2400" smtClean="0">
                <a:latin typeface="黑体" pitchFamily="2" charset="-122"/>
                <a:ea typeface="黑体" pitchFamily="2" charset="-122"/>
              </a:rPr>
              <a:t>尽早、大力升级现有的“低水平、广覆盖医疗卫生保障体系”，医生精英化、服务精致化，让医务人员生活体面、心态从容、境界高尚、心无旁骛，愿意好好说话、诚心交流。</a:t>
            </a:r>
            <a:endParaRPr lang="en-US" altLang="zh-CN" sz="2400" smtClean="0">
              <a:latin typeface="黑体" pitchFamily="2" charset="-122"/>
              <a:ea typeface="黑体" pitchFamily="2" charset="-122"/>
            </a:endParaRPr>
          </a:p>
          <a:p>
            <a:pPr>
              <a:lnSpc>
                <a:spcPct val="150000"/>
              </a:lnSpc>
            </a:pPr>
            <a:r>
              <a:rPr lang="zh-CN" altLang="en-US" sz="2400" smtClean="0">
                <a:latin typeface="黑体" pitchFamily="2" charset="-122"/>
                <a:ea typeface="黑体" pitchFamily="2" charset="-122"/>
              </a:rPr>
              <a:t>科学与人文均衡，还患者生命以尊严与温情。</a:t>
            </a:r>
            <a:endParaRPr lang="en-US" altLang="zh-CN" sz="2400" smtClean="0">
              <a:latin typeface="黑体" pitchFamily="2" charset="-122"/>
              <a:ea typeface="黑体" pitchFamily="2" charset="-122"/>
            </a:endParaRPr>
          </a:p>
          <a:p>
            <a:pPr>
              <a:lnSpc>
                <a:spcPct val="150000"/>
              </a:lnSpc>
            </a:pPr>
            <a:r>
              <a:rPr lang="zh-CN" altLang="en-US" sz="2400" smtClean="0">
                <a:latin typeface="黑体" pitchFamily="2" charset="-122"/>
                <a:ea typeface="黑体" pitchFamily="2" charset="-122"/>
              </a:rPr>
              <a:t>建立对医患双方均合理的经济机制，建立非商业化的医患关系。</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标题 1"/>
          <p:cNvSpPr>
            <a:spLocks noGrp="1"/>
          </p:cNvSpPr>
          <p:nvPr>
            <p:ph type="title"/>
          </p:nvPr>
        </p:nvSpPr>
        <p:spPr>
          <a:xfrm>
            <a:off x="468313" y="2133600"/>
            <a:ext cx="8229600" cy="1143000"/>
          </a:xfrm>
          <a:solidFill>
            <a:srgbClr val="FF0000"/>
          </a:solidFill>
        </p:spPr>
        <p:txBody>
          <a:bodyPr/>
          <a:lstStyle/>
          <a:p>
            <a:r>
              <a:rPr lang="zh-CN" altLang="en-US" sz="3600" smtClean="0">
                <a:solidFill>
                  <a:srgbClr val="FFFF00"/>
                </a:solidFill>
                <a:latin typeface="华文琥珀"/>
                <a:ea typeface="华文琥珀"/>
                <a:cs typeface="华文琥珀"/>
              </a:rPr>
              <a:t>二、人际沟通的心理学</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600200"/>
            <a:ext cx="8229600" cy="4924425"/>
          </a:xfrm>
        </p:spPr>
        <p:txBody>
          <a:bodyPr rtlCol="0">
            <a:normAutofit fontScale="25000" lnSpcReduction="20000"/>
          </a:bodyPr>
          <a:lstStyle/>
          <a:p>
            <a:pPr marL="514350" indent="-514350" fontAlgn="auto">
              <a:spcAft>
                <a:spcPts val="0"/>
              </a:spcAft>
              <a:buFont typeface="Arial" pitchFamily="34" charset="0"/>
              <a:buNone/>
              <a:defRPr/>
            </a:pPr>
            <a:endParaRPr lang="en-US" altLang="zh-CN" sz="9600" dirty="0" smtClean="0"/>
          </a:p>
          <a:p>
            <a:pPr marL="514350" indent="-514350" fontAlgn="auto">
              <a:spcAft>
                <a:spcPts val="0"/>
              </a:spcAft>
              <a:buFont typeface="Wingdings" pitchFamily="2" charset="2"/>
              <a:buChar char="l"/>
              <a:defRPr/>
            </a:pPr>
            <a:r>
              <a:rPr lang="zh-CN" altLang="en-US" sz="9600" dirty="0" smtClean="0">
                <a:latin typeface="黑体" pitchFamily="49" charset="-122"/>
                <a:ea typeface="黑体" pitchFamily="49" charset="-122"/>
              </a:rPr>
              <a:t>患者带着期望来，对医生、护士已经有“先入之见、先占观念”。</a:t>
            </a:r>
            <a:endParaRPr lang="en-US" altLang="zh-CN" sz="9600" dirty="0" smtClean="0">
              <a:latin typeface="黑体" pitchFamily="49" charset="-122"/>
              <a:ea typeface="黑体" pitchFamily="49" charset="-122"/>
            </a:endParaRPr>
          </a:p>
          <a:p>
            <a:pPr marL="514350" indent="-514350" fontAlgn="auto">
              <a:spcAft>
                <a:spcPts val="0"/>
              </a:spcAft>
              <a:buFont typeface="Arial" pitchFamily="34" charset="0"/>
              <a:buNone/>
              <a:defRPr/>
            </a:pPr>
            <a:endParaRPr lang="en-US" altLang="zh-CN" sz="9600" dirty="0" smtClean="0">
              <a:latin typeface="黑体" pitchFamily="49" charset="-122"/>
              <a:ea typeface="黑体" pitchFamily="49" charset="-122"/>
            </a:endParaRPr>
          </a:p>
          <a:p>
            <a:pPr marL="514350" indent="-514350" fontAlgn="auto">
              <a:spcAft>
                <a:spcPts val="0"/>
              </a:spcAft>
              <a:buFont typeface="Wingdings" pitchFamily="2" charset="2"/>
              <a:buChar char="l"/>
              <a:defRPr/>
            </a:pPr>
            <a:r>
              <a:rPr lang="zh-CN" altLang="en-US" sz="9600" dirty="0" smtClean="0">
                <a:latin typeface="黑体" pitchFamily="49" charset="-122"/>
                <a:ea typeface="黑体" pitchFamily="49" charset="-122"/>
              </a:rPr>
              <a:t>沟通中产生投射、移情反应，不停地验证、调整期待。</a:t>
            </a:r>
            <a:endParaRPr lang="en-US" altLang="zh-CN" sz="9600" dirty="0" smtClean="0">
              <a:latin typeface="黑体" pitchFamily="49" charset="-122"/>
              <a:ea typeface="黑体" pitchFamily="49" charset="-122"/>
            </a:endParaRPr>
          </a:p>
          <a:p>
            <a:pPr marL="514350" indent="-514350" fontAlgn="auto">
              <a:spcAft>
                <a:spcPts val="0"/>
              </a:spcAft>
              <a:buFont typeface="Wingdings" pitchFamily="2" charset="2"/>
              <a:buChar char="l"/>
              <a:defRPr/>
            </a:pPr>
            <a:endParaRPr lang="en-US" altLang="zh-CN" sz="9600" dirty="0" smtClean="0">
              <a:latin typeface="黑体" pitchFamily="49" charset="-122"/>
              <a:ea typeface="黑体" pitchFamily="49" charset="-122"/>
            </a:endParaRPr>
          </a:p>
          <a:p>
            <a:pPr marL="514350" indent="-514350" fontAlgn="auto">
              <a:spcAft>
                <a:spcPts val="0"/>
              </a:spcAft>
              <a:buFont typeface="Wingdings" pitchFamily="2" charset="2"/>
              <a:buChar char="l"/>
              <a:defRPr/>
            </a:pPr>
            <a:r>
              <a:rPr lang="zh-CN" altLang="en-US" sz="9600" dirty="0" smtClean="0">
                <a:latin typeface="黑体" pitchFamily="49" charset="-122"/>
                <a:ea typeface="黑体" pitchFamily="49" charset="-122"/>
              </a:rPr>
              <a:t>不协调、强烈反差造成困惑、紧张、挫折或愤怒。</a:t>
            </a:r>
            <a:endParaRPr lang="en-US" altLang="zh-CN" sz="9600" dirty="0" smtClean="0">
              <a:latin typeface="黑体" pitchFamily="49" charset="-122"/>
              <a:ea typeface="黑体" pitchFamily="49" charset="-122"/>
            </a:endParaRPr>
          </a:p>
          <a:p>
            <a:pPr marL="514350" indent="-514350" fontAlgn="auto">
              <a:spcAft>
                <a:spcPts val="0"/>
              </a:spcAft>
              <a:buFont typeface="Arial" pitchFamily="34" charset="0"/>
              <a:buNone/>
              <a:defRPr/>
            </a:pPr>
            <a:endParaRPr lang="en-US" altLang="zh-CN" sz="9600" dirty="0" smtClean="0">
              <a:latin typeface="黑体" pitchFamily="49" charset="-122"/>
              <a:ea typeface="黑体" pitchFamily="49" charset="-122"/>
            </a:endParaRPr>
          </a:p>
          <a:p>
            <a:pPr marL="514350" indent="-514350" fontAlgn="auto">
              <a:spcAft>
                <a:spcPts val="0"/>
              </a:spcAft>
              <a:buFont typeface="Wingdings" pitchFamily="2" charset="2"/>
              <a:buChar char="l"/>
              <a:defRPr/>
            </a:pPr>
            <a:r>
              <a:rPr lang="zh-CN" altLang="en-US" sz="9600" dirty="0" smtClean="0">
                <a:latin typeface="黑体" pitchFamily="49" charset="-122"/>
                <a:ea typeface="黑体" pitchFamily="49" charset="-122"/>
              </a:rPr>
              <a:t>高效的“情感逻辑”</a:t>
            </a:r>
            <a:r>
              <a:rPr lang="en-US" altLang="zh-CN" sz="9600" dirty="0" smtClean="0">
                <a:latin typeface="黑体" pitchFamily="49" charset="-122"/>
                <a:ea typeface="黑体" pitchFamily="49" charset="-122"/>
              </a:rPr>
              <a:t>——</a:t>
            </a:r>
            <a:r>
              <a:rPr lang="zh-CN" altLang="en-US" sz="9600" dirty="0" smtClean="0">
                <a:latin typeface="黑体" pitchFamily="49" charset="-122"/>
                <a:ea typeface="黑体" pitchFamily="49" charset="-122"/>
              </a:rPr>
              <a:t>人脸识别的要素：</a:t>
            </a:r>
            <a:endParaRPr lang="en-US" altLang="zh-CN" sz="9600" dirty="0" smtClean="0">
              <a:latin typeface="黑体" pitchFamily="49" charset="-122"/>
              <a:ea typeface="黑体" pitchFamily="49" charset="-122"/>
            </a:endParaRPr>
          </a:p>
          <a:p>
            <a:pPr marL="514350" indent="-514350" fontAlgn="auto">
              <a:spcAft>
                <a:spcPts val="0"/>
              </a:spcAft>
              <a:buFont typeface="Arial" pitchFamily="34" charset="0"/>
              <a:buNone/>
              <a:defRPr/>
            </a:pPr>
            <a:endParaRPr lang="en-US" altLang="zh-CN" sz="9600" dirty="0" smtClean="0">
              <a:latin typeface="黑体" pitchFamily="49" charset="-122"/>
              <a:ea typeface="黑体" pitchFamily="49" charset="-122"/>
            </a:endParaRPr>
          </a:p>
          <a:p>
            <a:pPr marL="514350" indent="-514350" fontAlgn="auto">
              <a:spcAft>
                <a:spcPts val="0"/>
              </a:spcAft>
              <a:buFont typeface="Arial" pitchFamily="34" charset="0"/>
              <a:buNone/>
              <a:defRPr/>
            </a:pPr>
            <a:r>
              <a:rPr lang="zh-CN" altLang="en-US" sz="9600" dirty="0" smtClean="0">
                <a:latin typeface="黑体" pitchFamily="49" charset="-122"/>
                <a:ea typeface="黑体" pitchFamily="49" charset="-122"/>
              </a:rPr>
              <a:t>        </a:t>
            </a:r>
            <a:r>
              <a:rPr lang="zh-CN" altLang="en-US" sz="9600" dirty="0" smtClean="0">
                <a:latin typeface="华文行楷" pitchFamily="2" charset="-122"/>
                <a:ea typeface="华文行楷" pitchFamily="2" charset="-122"/>
              </a:rPr>
              <a:t>攻击性   </a:t>
            </a:r>
            <a:r>
              <a:rPr lang="zh-CN" altLang="en-US" sz="9600" b="1" dirty="0" smtClean="0">
                <a:latin typeface="华文行楷" pitchFamily="2" charset="-122"/>
                <a:ea typeface="华文行楷" pitchFamily="2" charset="-122"/>
              </a:rPr>
              <a:t>支配性</a:t>
            </a:r>
            <a:r>
              <a:rPr lang="zh-CN" altLang="en-US" sz="9600" dirty="0" smtClean="0">
                <a:latin typeface="华文行楷" pitchFamily="2" charset="-122"/>
                <a:ea typeface="华文行楷" pitchFamily="2" charset="-122"/>
              </a:rPr>
              <a:t>   自信   吸引力    </a:t>
            </a:r>
            <a:r>
              <a:rPr lang="zh-CN" altLang="en-US" sz="9600" b="1" dirty="0" smtClean="0">
                <a:latin typeface="华文行楷" pitchFamily="2" charset="-122"/>
                <a:ea typeface="华文行楷" pitchFamily="2" charset="-122"/>
              </a:rPr>
              <a:t>信任感</a:t>
            </a:r>
            <a:endParaRPr lang="en-US" altLang="zh-CN" sz="9600" b="1" dirty="0" smtClean="0">
              <a:latin typeface="华文行楷" pitchFamily="2" charset="-122"/>
              <a:ea typeface="华文行楷" pitchFamily="2" charset="-122"/>
            </a:endParaRPr>
          </a:p>
          <a:p>
            <a:pPr marL="514350" indent="-514350" fontAlgn="auto">
              <a:spcAft>
                <a:spcPts val="0"/>
              </a:spcAft>
              <a:buFont typeface="Arial" pitchFamily="34" charset="0"/>
              <a:buNone/>
              <a:defRPr/>
            </a:pPr>
            <a:endParaRPr lang="en-US" altLang="zh-CN" sz="9600" dirty="0" smtClean="0">
              <a:latin typeface="黑体" pitchFamily="49" charset="-122"/>
              <a:ea typeface="黑体" pitchFamily="49" charset="-122"/>
            </a:endParaRPr>
          </a:p>
          <a:p>
            <a:pPr marL="514350" indent="-514350" fontAlgn="auto">
              <a:spcAft>
                <a:spcPts val="0"/>
              </a:spcAft>
              <a:buFont typeface="Wingdings" pitchFamily="2" charset="2"/>
              <a:buChar char="l"/>
              <a:defRPr/>
            </a:pPr>
            <a:endParaRPr lang="en-US" altLang="zh-CN" dirty="0" smtClean="0"/>
          </a:p>
          <a:p>
            <a:pPr marL="514350" indent="-514350" fontAlgn="auto">
              <a:spcAft>
                <a:spcPts val="0"/>
              </a:spcAft>
              <a:buFont typeface="Wingdings" pitchFamily="2" charset="2"/>
              <a:buChar char="l"/>
              <a:defRPr/>
            </a:pPr>
            <a:endParaRPr lang="en-US" altLang="zh-CN" dirty="0" smtClean="0"/>
          </a:p>
          <a:p>
            <a:pPr fontAlgn="auto">
              <a:spcAft>
                <a:spcPts val="0"/>
              </a:spcAft>
              <a:buFont typeface="Arial" pitchFamily="34" charset="0"/>
              <a:buNone/>
              <a:defRPr/>
            </a:pPr>
            <a:endParaRPr lang="en-US" altLang="zh-CN" dirty="0" smtClean="0"/>
          </a:p>
          <a:p>
            <a:pPr fontAlgn="auto">
              <a:spcAft>
                <a:spcPts val="0"/>
              </a:spcAft>
              <a:buFont typeface="Arial" pitchFamily="34" charset="0"/>
              <a:buNone/>
              <a:defRPr/>
            </a:pPr>
            <a:r>
              <a:rPr lang="en-US" altLang="zh-CN" dirty="0" smtClean="0"/>
              <a:t>    </a:t>
            </a:r>
            <a:endParaRPr lang="zh-CN" altLang="en-US" dirty="0"/>
          </a:p>
        </p:txBody>
      </p:sp>
      <p:sp>
        <p:nvSpPr>
          <p:cNvPr id="23554" name="标题 3"/>
          <p:cNvSpPr>
            <a:spLocks noGrp="1"/>
          </p:cNvSpPr>
          <p:nvPr>
            <p:ph type="title"/>
          </p:nvPr>
        </p:nvSpPr>
        <p:spPr/>
        <p:txBody>
          <a:bodyPr/>
          <a:lstStyle/>
          <a:p>
            <a:r>
              <a:rPr lang="en-US" altLang="zh-CN" sz="4000" smtClean="0">
                <a:latin typeface="黑体" pitchFamily="2" charset="-122"/>
                <a:ea typeface="黑体" pitchFamily="2" charset="-122"/>
              </a:rPr>
              <a:t>1. </a:t>
            </a:r>
            <a:r>
              <a:rPr lang="zh-CN" altLang="en-US" sz="4000" smtClean="0">
                <a:latin typeface="黑体" pitchFamily="2" charset="-122"/>
                <a:ea typeface="黑体" pitchFamily="2" charset="-122"/>
              </a:rPr>
              <a:t>患者期望的医生像什么样？</a:t>
            </a:r>
            <a:endParaRPr lang="zh-CN" altLang="en-US" sz="400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2"/>
          <p:cNvPicPr>
            <a:picLocks noChangeAspect="1" noChangeArrowheads="1"/>
          </p:cNvPicPr>
          <p:nvPr/>
        </p:nvPicPr>
        <p:blipFill>
          <a:blip r:embed="rId2"/>
          <a:srcRect/>
          <a:stretch>
            <a:fillRect/>
          </a:stretch>
        </p:blipFill>
        <p:spPr bwMode="auto">
          <a:xfrm>
            <a:off x="900113" y="0"/>
            <a:ext cx="7416800" cy="6524625"/>
          </a:xfrm>
          <a:prstGeom prst="rect">
            <a:avLst/>
          </a:prstGeom>
          <a:noFill/>
          <a:ln w="9525">
            <a:noFill/>
            <a:miter lim="800000"/>
            <a:headEnd/>
            <a:tailEnd/>
          </a:ln>
        </p:spPr>
      </p:pic>
      <p:sp>
        <p:nvSpPr>
          <p:cNvPr id="24578" name="TextBox 5"/>
          <p:cNvSpPr txBox="1">
            <a:spLocks noChangeArrowheads="1"/>
          </p:cNvSpPr>
          <p:nvPr/>
        </p:nvSpPr>
        <p:spPr bwMode="auto">
          <a:xfrm>
            <a:off x="395288" y="6596063"/>
            <a:ext cx="8497887" cy="261937"/>
          </a:xfrm>
          <a:prstGeom prst="rect">
            <a:avLst/>
          </a:prstGeom>
          <a:noFill/>
          <a:ln w="9525">
            <a:noFill/>
            <a:miter lim="800000"/>
            <a:headEnd/>
            <a:tailEnd/>
          </a:ln>
        </p:spPr>
        <p:txBody>
          <a:bodyPr>
            <a:spAutoFit/>
          </a:bodyPr>
          <a:lstStyle/>
          <a:p>
            <a:r>
              <a:rPr lang="en-US" altLang="zh-CN" sz="1100">
                <a:latin typeface="Calibri" pitchFamily="34" charset="0"/>
              </a:rPr>
              <a:t>Nikolaas N. Oosterhof and Alexander Todorov. The functional basis of face evaluation *PNAS  August 12, 2008  vol. 105  no. 32  11087–11092</a:t>
            </a:r>
            <a:endParaRPr lang="zh-CN" altLang="en-US" sz="1100">
              <a:latin typeface="Calibri" pitchFamily="34" charset="0"/>
            </a:endParaRPr>
          </a:p>
        </p:txBody>
      </p:sp>
      <p:sp>
        <p:nvSpPr>
          <p:cNvPr id="24579" name="TextBox 3"/>
          <p:cNvSpPr txBox="1">
            <a:spLocks noChangeArrowheads="1"/>
          </p:cNvSpPr>
          <p:nvPr/>
        </p:nvSpPr>
        <p:spPr bwMode="auto">
          <a:xfrm>
            <a:off x="3059113" y="549275"/>
            <a:ext cx="647700" cy="368300"/>
          </a:xfrm>
          <a:prstGeom prst="rect">
            <a:avLst/>
          </a:prstGeom>
          <a:solidFill>
            <a:schemeClr val="accent2"/>
          </a:solidFill>
          <a:ln w="9525">
            <a:noFill/>
            <a:miter lim="800000"/>
            <a:headEnd/>
            <a:tailEnd/>
          </a:ln>
        </p:spPr>
        <p:txBody>
          <a:bodyPr>
            <a:spAutoFit/>
          </a:bodyPr>
          <a:lstStyle/>
          <a:p>
            <a:r>
              <a:rPr lang="zh-CN" altLang="en-US">
                <a:latin typeface="Calibri" pitchFamily="34" charset="0"/>
              </a:rPr>
              <a:t>支配</a:t>
            </a:r>
          </a:p>
        </p:txBody>
      </p:sp>
      <p:sp>
        <p:nvSpPr>
          <p:cNvPr id="24580" name="TextBox 4"/>
          <p:cNvSpPr txBox="1">
            <a:spLocks noChangeArrowheads="1"/>
          </p:cNvSpPr>
          <p:nvPr/>
        </p:nvSpPr>
        <p:spPr bwMode="auto">
          <a:xfrm>
            <a:off x="6300788" y="1557338"/>
            <a:ext cx="646112" cy="368300"/>
          </a:xfrm>
          <a:prstGeom prst="rect">
            <a:avLst/>
          </a:prstGeom>
          <a:solidFill>
            <a:schemeClr val="accent2"/>
          </a:solidFill>
          <a:ln w="9525">
            <a:noFill/>
            <a:miter lim="800000"/>
            <a:headEnd/>
            <a:tailEnd/>
          </a:ln>
        </p:spPr>
        <p:txBody>
          <a:bodyPr>
            <a:spAutoFit/>
          </a:bodyPr>
          <a:lstStyle/>
          <a:p>
            <a:r>
              <a:rPr lang="zh-CN" altLang="en-US">
                <a:latin typeface="Calibri" pitchFamily="34" charset="0"/>
              </a:rPr>
              <a:t>信心</a:t>
            </a:r>
          </a:p>
        </p:txBody>
      </p:sp>
      <p:sp>
        <p:nvSpPr>
          <p:cNvPr id="24581" name="TextBox 6"/>
          <p:cNvSpPr txBox="1">
            <a:spLocks noChangeArrowheads="1"/>
          </p:cNvSpPr>
          <p:nvPr/>
        </p:nvSpPr>
        <p:spPr bwMode="auto">
          <a:xfrm>
            <a:off x="6443663" y="2565400"/>
            <a:ext cx="1008062" cy="368300"/>
          </a:xfrm>
          <a:prstGeom prst="rect">
            <a:avLst/>
          </a:prstGeom>
          <a:solidFill>
            <a:schemeClr val="accent2"/>
          </a:solidFill>
          <a:ln w="9525">
            <a:noFill/>
            <a:miter lim="800000"/>
            <a:headEnd/>
            <a:tailEnd/>
          </a:ln>
        </p:spPr>
        <p:txBody>
          <a:bodyPr>
            <a:spAutoFit/>
          </a:bodyPr>
          <a:lstStyle/>
          <a:p>
            <a:r>
              <a:rPr lang="zh-CN" altLang="en-US">
                <a:latin typeface="Calibri" pitchFamily="34" charset="0"/>
              </a:rPr>
              <a:t>吸引力</a:t>
            </a:r>
          </a:p>
        </p:txBody>
      </p:sp>
      <p:sp>
        <p:nvSpPr>
          <p:cNvPr id="24582" name="TextBox 7"/>
          <p:cNvSpPr txBox="1">
            <a:spLocks noChangeArrowheads="1"/>
          </p:cNvSpPr>
          <p:nvPr/>
        </p:nvSpPr>
        <p:spPr bwMode="auto">
          <a:xfrm>
            <a:off x="1692275" y="1196975"/>
            <a:ext cx="935038" cy="369888"/>
          </a:xfrm>
          <a:prstGeom prst="rect">
            <a:avLst/>
          </a:prstGeom>
          <a:solidFill>
            <a:schemeClr val="accent2"/>
          </a:solidFill>
          <a:ln w="9525">
            <a:noFill/>
            <a:miter lim="800000"/>
            <a:headEnd/>
            <a:tailEnd/>
          </a:ln>
        </p:spPr>
        <p:txBody>
          <a:bodyPr>
            <a:spAutoFit/>
          </a:bodyPr>
          <a:lstStyle/>
          <a:p>
            <a:r>
              <a:rPr lang="zh-CN" altLang="en-US">
                <a:latin typeface="Calibri" pitchFamily="34" charset="0"/>
              </a:rPr>
              <a:t>攻击性</a:t>
            </a:r>
          </a:p>
        </p:txBody>
      </p:sp>
      <p:sp>
        <p:nvSpPr>
          <p:cNvPr id="24583" name="TextBox 8"/>
          <p:cNvSpPr txBox="1">
            <a:spLocks noChangeArrowheads="1"/>
          </p:cNvSpPr>
          <p:nvPr/>
        </p:nvSpPr>
        <p:spPr bwMode="auto">
          <a:xfrm>
            <a:off x="6516688" y="3429000"/>
            <a:ext cx="646112" cy="369888"/>
          </a:xfrm>
          <a:prstGeom prst="rect">
            <a:avLst/>
          </a:prstGeom>
          <a:solidFill>
            <a:schemeClr val="accent2"/>
          </a:solidFill>
          <a:ln w="9525">
            <a:noFill/>
            <a:miter lim="800000"/>
            <a:headEnd/>
            <a:tailEnd/>
          </a:ln>
        </p:spPr>
        <p:txBody>
          <a:bodyPr>
            <a:spAutoFit/>
          </a:bodyPr>
          <a:lstStyle/>
          <a:p>
            <a:r>
              <a:rPr lang="zh-CN" altLang="en-US">
                <a:latin typeface="Calibri" pitchFamily="34" charset="0"/>
              </a:rPr>
              <a:t>信任</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标题 1"/>
          <p:cNvSpPr>
            <a:spLocks noGrp="1"/>
          </p:cNvSpPr>
          <p:nvPr>
            <p:ph type="title"/>
          </p:nvPr>
        </p:nvSpPr>
        <p:spPr>
          <a:xfrm>
            <a:off x="457200" y="274638"/>
            <a:ext cx="8229600" cy="850900"/>
          </a:xfrm>
        </p:spPr>
        <p:txBody>
          <a:bodyPr/>
          <a:lstStyle/>
          <a:p>
            <a:r>
              <a:rPr lang="zh-CN" altLang="en-US" smtClean="0"/>
              <a:t>“第一眼印象”只需半秒钟！</a:t>
            </a:r>
          </a:p>
        </p:txBody>
      </p:sp>
      <p:pic>
        <p:nvPicPr>
          <p:cNvPr id="4" name="内容占位符 3"/>
          <p:cNvPicPr>
            <a:picLocks noGrp="1" noChangeAspect="1"/>
          </p:cNvPicPr>
          <p:nvPr>
            <p:ph idx="1"/>
          </p:nvPr>
        </p:nvPicPr>
        <p:blipFill>
          <a:blip r:embed="rId2"/>
          <a:srcRect/>
          <a:stretch>
            <a:fillRect/>
          </a:stretch>
        </p:blipFill>
        <p:spPr>
          <a:xfrm>
            <a:off x="2339975" y="1125538"/>
            <a:ext cx="5184775" cy="5183187"/>
          </a:xfrm>
        </p:spPr>
      </p:pic>
      <p:pic>
        <p:nvPicPr>
          <p:cNvPr id="5" name="图片 4"/>
          <p:cNvPicPr>
            <a:picLocks noChangeAspect="1"/>
          </p:cNvPicPr>
          <p:nvPr/>
        </p:nvPicPr>
        <p:blipFill>
          <a:blip r:embed="rId3"/>
          <a:srcRect/>
          <a:stretch>
            <a:fillRect/>
          </a:stretch>
        </p:blipFill>
        <p:spPr bwMode="auto">
          <a:xfrm>
            <a:off x="2339975" y="1125538"/>
            <a:ext cx="5184775" cy="5183187"/>
          </a:xfrm>
          <a:prstGeom prst="rect">
            <a:avLst/>
          </a:prstGeom>
          <a:noFill/>
          <a:ln w="9525">
            <a:noFill/>
            <a:miter lim="800000"/>
            <a:headEnd/>
            <a:tailEnd/>
          </a:ln>
        </p:spPr>
      </p:pic>
      <p:pic>
        <p:nvPicPr>
          <p:cNvPr id="6" name="图片 5"/>
          <p:cNvPicPr>
            <a:picLocks noChangeAspect="1"/>
          </p:cNvPicPr>
          <p:nvPr/>
        </p:nvPicPr>
        <p:blipFill>
          <a:blip r:embed="rId4"/>
          <a:srcRect/>
          <a:stretch>
            <a:fillRect/>
          </a:stretch>
        </p:blipFill>
        <p:spPr bwMode="auto">
          <a:xfrm>
            <a:off x="2339975" y="1125538"/>
            <a:ext cx="5184775" cy="5183187"/>
          </a:xfrm>
          <a:prstGeom prst="rect">
            <a:avLst/>
          </a:prstGeom>
          <a:noFill/>
          <a:ln w="9525">
            <a:noFill/>
            <a:miter lim="800000"/>
            <a:headEnd/>
            <a:tailEnd/>
          </a:ln>
        </p:spPr>
      </p:pic>
      <p:pic>
        <p:nvPicPr>
          <p:cNvPr id="17" name="图片 16"/>
          <p:cNvPicPr>
            <a:picLocks noChangeAspect="1"/>
          </p:cNvPicPr>
          <p:nvPr/>
        </p:nvPicPr>
        <p:blipFill>
          <a:blip r:embed="rId5"/>
          <a:srcRect/>
          <a:stretch>
            <a:fillRect/>
          </a:stretch>
        </p:blipFill>
        <p:spPr bwMode="auto">
          <a:xfrm>
            <a:off x="2339975" y="1125538"/>
            <a:ext cx="5184775" cy="5183187"/>
          </a:xfrm>
          <a:prstGeom prst="rect">
            <a:avLst/>
          </a:prstGeom>
          <a:noFill/>
          <a:ln w="9525">
            <a:noFill/>
            <a:miter lim="800000"/>
            <a:headEnd/>
            <a:tailEnd/>
          </a:ln>
        </p:spPr>
      </p:pic>
      <p:pic>
        <p:nvPicPr>
          <p:cNvPr id="16" name="图片 15"/>
          <p:cNvPicPr>
            <a:picLocks noChangeAspect="1"/>
          </p:cNvPicPr>
          <p:nvPr/>
        </p:nvPicPr>
        <p:blipFill>
          <a:blip r:embed="rId6"/>
          <a:srcRect/>
          <a:stretch>
            <a:fillRect/>
          </a:stretch>
        </p:blipFill>
        <p:spPr bwMode="auto">
          <a:xfrm>
            <a:off x="2357438" y="1128713"/>
            <a:ext cx="5184775" cy="5184775"/>
          </a:xfrm>
          <a:prstGeom prst="rect">
            <a:avLst/>
          </a:prstGeom>
          <a:noFill/>
          <a:ln w="9525">
            <a:noFill/>
            <a:miter lim="800000"/>
            <a:headEnd/>
            <a:tailEnd/>
          </a:ln>
        </p:spPr>
      </p:pic>
      <p:pic>
        <p:nvPicPr>
          <p:cNvPr id="18" name="图片 17"/>
          <p:cNvPicPr>
            <a:picLocks noChangeAspect="1"/>
          </p:cNvPicPr>
          <p:nvPr/>
        </p:nvPicPr>
        <p:blipFill>
          <a:blip r:embed="rId5"/>
          <a:srcRect/>
          <a:stretch>
            <a:fillRect/>
          </a:stretch>
        </p:blipFill>
        <p:spPr bwMode="auto">
          <a:xfrm>
            <a:off x="2357438" y="1125538"/>
            <a:ext cx="5184775" cy="5183187"/>
          </a:xfrm>
          <a:prstGeom prst="rect">
            <a:avLst/>
          </a:prstGeom>
          <a:noFill/>
          <a:ln w="9525">
            <a:noFill/>
            <a:miter lim="800000"/>
            <a:headEnd/>
            <a:tailEnd/>
          </a:ln>
        </p:spPr>
      </p:pic>
      <p:pic>
        <p:nvPicPr>
          <p:cNvPr id="19" name="图片 18"/>
          <p:cNvPicPr>
            <a:picLocks noChangeAspect="1"/>
          </p:cNvPicPr>
          <p:nvPr/>
        </p:nvPicPr>
        <p:blipFill>
          <a:blip r:embed="rId4"/>
          <a:srcRect/>
          <a:stretch>
            <a:fillRect/>
          </a:stretch>
        </p:blipFill>
        <p:spPr bwMode="auto">
          <a:xfrm>
            <a:off x="2339975" y="1125538"/>
            <a:ext cx="5184775" cy="5183187"/>
          </a:xfrm>
          <a:prstGeom prst="rect">
            <a:avLst/>
          </a:prstGeom>
          <a:noFill/>
          <a:ln w="9525">
            <a:noFill/>
            <a:miter lim="800000"/>
            <a:headEnd/>
            <a:tailEnd/>
          </a:ln>
        </p:spPr>
      </p:pic>
      <p:pic>
        <p:nvPicPr>
          <p:cNvPr id="20" name="图片 19"/>
          <p:cNvPicPr>
            <a:picLocks noChangeAspect="1"/>
          </p:cNvPicPr>
          <p:nvPr/>
        </p:nvPicPr>
        <p:blipFill>
          <a:blip r:embed="rId3"/>
          <a:srcRect/>
          <a:stretch>
            <a:fillRect/>
          </a:stretch>
        </p:blipFill>
        <p:spPr bwMode="auto">
          <a:xfrm>
            <a:off x="2357438" y="1125538"/>
            <a:ext cx="5184775" cy="5183187"/>
          </a:xfrm>
          <a:prstGeom prst="rect">
            <a:avLst/>
          </a:prstGeom>
          <a:noFill/>
          <a:ln w="9525">
            <a:noFill/>
            <a:miter lim="800000"/>
            <a:headEnd/>
            <a:tailEnd/>
          </a:ln>
        </p:spPr>
      </p:pic>
      <p:pic>
        <p:nvPicPr>
          <p:cNvPr id="21" name="内容占位符 3"/>
          <p:cNvPicPr>
            <a:picLocks noChangeAspect="1"/>
          </p:cNvPicPr>
          <p:nvPr/>
        </p:nvPicPr>
        <p:blipFill>
          <a:blip r:embed="rId2"/>
          <a:srcRect/>
          <a:stretch>
            <a:fillRect/>
          </a:stretch>
        </p:blipFill>
        <p:spPr bwMode="auto">
          <a:xfrm>
            <a:off x="2339975" y="1125538"/>
            <a:ext cx="5184775" cy="5183187"/>
          </a:xfrm>
          <a:prstGeom prst="rect">
            <a:avLst/>
          </a:prstGeom>
          <a:noFill/>
          <a:ln w="9525">
            <a:noFill/>
            <a:miter lim="800000"/>
            <a:headEnd/>
            <a:tailEnd/>
          </a:ln>
        </p:spPr>
      </p:pic>
      <p:pic>
        <p:nvPicPr>
          <p:cNvPr id="9" name="图片 8"/>
          <p:cNvPicPr>
            <a:picLocks noChangeAspect="1"/>
          </p:cNvPicPr>
          <p:nvPr/>
        </p:nvPicPr>
        <p:blipFill>
          <a:blip r:embed="rId7"/>
          <a:srcRect/>
          <a:stretch>
            <a:fillRect/>
          </a:stretch>
        </p:blipFill>
        <p:spPr bwMode="auto">
          <a:xfrm>
            <a:off x="2357438" y="1128713"/>
            <a:ext cx="5184775" cy="5184775"/>
          </a:xfrm>
          <a:prstGeom prst="rect">
            <a:avLst/>
          </a:prstGeom>
          <a:noFill/>
          <a:ln w="9525">
            <a:noFill/>
            <a:miter lim="800000"/>
            <a:headEnd/>
            <a:tailEnd/>
          </a:ln>
        </p:spPr>
      </p:pic>
      <p:pic>
        <p:nvPicPr>
          <p:cNvPr id="10" name="图片 9"/>
          <p:cNvPicPr>
            <a:picLocks noChangeAspect="1"/>
          </p:cNvPicPr>
          <p:nvPr/>
        </p:nvPicPr>
        <p:blipFill>
          <a:blip r:embed="rId8"/>
          <a:srcRect/>
          <a:stretch>
            <a:fillRect/>
          </a:stretch>
        </p:blipFill>
        <p:spPr bwMode="auto">
          <a:xfrm>
            <a:off x="2335213" y="1139825"/>
            <a:ext cx="5189537" cy="5189538"/>
          </a:xfrm>
          <a:prstGeom prst="rect">
            <a:avLst/>
          </a:prstGeom>
          <a:noFill/>
          <a:ln w="9525">
            <a:noFill/>
            <a:miter lim="800000"/>
            <a:headEnd/>
            <a:tailEnd/>
          </a:ln>
        </p:spPr>
      </p:pic>
      <p:pic>
        <p:nvPicPr>
          <p:cNvPr id="11" name="图片 10"/>
          <p:cNvPicPr>
            <a:picLocks noChangeAspect="1"/>
          </p:cNvPicPr>
          <p:nvPr/>
        </p:nvPicPr>
        <p:blipFill>
          <a:blip r:embed="rId9"/>
          <a:srcRect/>
          <a:stretch>
            <a:fillRect/>
          </a:stretch>
        </p:blipFill>
        <p:spPr bwMode="auto">
          <a:xfrm>
            <a:off x="2335213" y="1122363"/>
            <a:ext cx="5207000" cy="5207000"/>
          </a:xfrm>
          <a:prstGeom prst="rect">
            <a:avLst/>
          </a:prstGeom>
          <a:noFill/>
          <a:ln w="9525">
            <a:noFill/>
            <a:miter lim="800000"/>
            <a:headEnd/>
            <a:tailEnd/>
          </a:ln>
        </p:spPr>
      </p:pic>
      <p:pic>
        <p:nvPicPr>
          <p:cNvPr id="12" name="图片 11"/>
          <p:cNvPicPr>
            <a:picLocks noChangeAspect="1"/>
          </p:cNvPicPr>
          <p:nvPr/>
        </p:nvPicPr>
        <p:blipFill>
          <a:blip r:embed="rId10"/>
          <a:srcRect/>
          <a:stretch>
            <a:fillRect/>
          </a:stretch>
        </p:blipFill>
        <p:spPr bwMode="auto">
          <a:xfrm>
            <a:off x="2339975" y="1139825"/>
            <a:ext cx="5189538" cy="51895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内容占位符 2"/>
          <p:cNvSpPr>
            <a:spLocks noGrp="1"/>
          </p:cNvSpPr>
          <p:nvPr>
            <p:ph idx="1"/>
          </p:nvPr>
        </p:nvSpPr>
        <p:spPr>
          <a:xfrm>
            <a:off x="457200" y="836613"/>
            <a:ext cx="8229600" cy="5289550"/>
          </a:xfrm>
        </p:spPr>
        <p:txBody>
          <a:bodyPr/>
          <a:lstStyle/>
          <a:p>
            <a:pPr>
              <a:lnSpc>
                <a:spcPts val="3838"/>
              </a:lnSpc>
            </a:pPr>
            <a:r>
              <a:rPr lang="zh-CN" altLang="en-US" sz="2600" smtClean="0">
                <a:latin typeface="黑体" pitchFamily="2" charset="-122"/>
                <a:ea typeface="黑体" pitchFamily="2" charset="-122"/>
              </a:rPr>
              <a:t>人们自动地使用多种因素评估面部的神态、表情，以此预测重要的社会性后果，如选举成功率、判决结果。</a:t>
            </a:r>
            <a:endParaRPr lang="en-US" altLang="zh-CN" sz="2600" smtClean="0">
              <a:latin typeface="黑体" pitchFamily="2" charset="-122"/>
              <a:ea typeface="黑体" pitchFamily="2" charset="-122"/>
            </a:endParaRPr>
          </a:p>
          <a:p>
            <a:pPr>
              <a:lnSpc>
                <a:spcPts val="3838"/>
              </a:lnSpc>
            </a:pPr>
            <a:r>
              <a:rPr lang="zh-CN" altLang="en-US" sz="2600" smtClean="0">
                <a:latin typeface="黑体" pitchFamily="2" charset="-122"/>
                <a:ea typeface="黑体" pitchFamily="2" charset="-122"/>
              </a:rPr>
              <a:t>计算机建模发现，</a:t>
            </a:r>
            <a:r>
              <a:rPr lang="zh-CN" altLang="en-US" sz="2600" b="1" smtClean="0">
                <a:latin typeface="黑体" pitchFamily="2" charset="-122"/>
                <a:ea typeface="黑体" pitchFamily="2" charset="-122"/>
              </a:rPr>
              <a:t>信任</a:t>
            </a:r>
            <a:r>
              <a:rPr lang="zh-CN" altLang="en-US" sz="2600" smtClean="0">
                <a:latin typeface="黑体" pitchFamily="2" charset="-122"/>
                <a:ea typeface="黑体" pitchFamily="2" charset="-122"/>
              </a:rPr>
              <a:t>与</a:t>
            </a:r>
            <a:r>
              <a:rPr lang="zh-CN" altLang="en-US" sz="2600" b="1" smtClean="0">
                <a:latin typeface="黑体" pitchFamily="2" charset="-122"/>
                <a:ea typeface="黑体" pitchFamily="2" charset="-122"/>
              </a:rPr>
              <a:t>支配</a:t>
            </a:r>
            <a:r>
              <a:rPr lang="zh-CN" altLang="en-US" sz="2600" smtClean="0">
                <a:latin typeface="黑体" pitchFamily="2" charset="-122"/>
                <a:ea typeface="黑体" pitchFamily="2" charset="-122"/>
              </a:rPr>
              <a:t>两个维度足以描述人脸评估时的主要判断依据。</a:t>
            </a:r>
            <a:endParaRPr lang="en-US" altLang="zh-CN" sz="2600" smtClean="0">
              <a:latin typeface="黑体" pitchFamily="2" charset="-122"/>
              <a:ea typeface="黑体" pitchFamily="2" charset="-122"/>
            </a:endParaRPr>
          </a:p>
          <a:p>
            <a:pPr>
              <a:lnSpc>
                <a:spcPts val="3838"/>
              </a:lnSpc>
            </a:pPr>
            <a:r>
              <a:rPr lang="zh-CN" altLang="en-US" sz="2600" smtClean="0">
                <a:latin typeface="黑体" pitchFamily="2" charset="-122"/>
                <a:ea typeface="黑体" pitchFamily="2" charset="-122"/>
              </a:rPr>
              <a:t>“信任”评估的表情、信号特征，提示应该接近还是回避另一个人的；</a:t>
            </a:r>
            <a:endParaRPr lang="en-US" altLang="zh-CN" sz="2600" smtClean="0">
              <a:latin typeface="黑体" pitchFamily="2" charset="-122"/>
              <a:ea typeface="黑体" pitchFamily="2" charset="-122"/>
            </a:endParaRPr>
          </a:p>
          <a:p>
            <a:pPr>
              <a:lnSpc>
                <a:spcPts val="3838"/>
              </a:lnSpc>
            </a:pPr>
            <a:r>
              <a:rPr lang="zh-CN" altLang="en-US" sz="2600" smtClean="0">
                <a:latin typeface="黑体" pitchFamily="2" charset="-122"/>
                <a:ea typeface="黑体" pitchFamily="2" charset="-122"/>
              </a:rPr>
              <a:t>“支配”评估的特征，敏感反映体质强弱的信息。</a:t>
            </a:r>
            <a:endParaRPr lang="en-US" altLang="zh-CN" sz="2600" smtClean="0">
              <a:latin typeface="黑体" pitchFamily="2" charset="-122"/>
              <a:ea typeface="黑体" pitchFamily="2" charset="-122"/>
            </a:endParaRPr>
          </a:p>
          <a:p>
            <a:pPr>
              <a:lnSpc>
                <a:spcPts val="3838"/>
              </a:lnSpc>
            </a:pPr>
            <a:r>
              <a:rPr lang="zh-CN" altLang="en-US" sz="2600" smtClean="0">
                <a:latin typeface="黑体" pitchFamily="2" charset="-122"/>
                <a:ea typeface="黑体" pitchFamily="2" charset="-122"/>
              </a:rPr>
              <a:t>人脸识别是一种适应机制，用于推断别人有害的意图、施害的能力，是一种快速但不一定准确的判断。</a:t>
            </a:r>
            <a:endParaRPr lang="en-US" altLang="zh-CN" smtClean="0"/>
          </a:p>
          <a:p>
            <a:endParaRPr lang="en-US" altLang="zh-CN"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2"/>
          <p:cNvPicPr>
            <a:picLocks noChangeAspect="1" noChangeArrowheads="1"/>
          </p:cNvPicPr>
          <p:nvPr/>
        </p:nvPicPr>
        <p:blipFill>
          <a:blip r:embed="rId2"/>
          <a:srcRect/>
          <a:stretch>
            <a:fillRect/>
          </a:stretch>
        </p:blipFill>
        <p:spPr bwMode="auto">
          <a:xfrm>
            <a:off x="671513" y="442913"/>
            <a:ext cx="7800975" cy="5972175"/>
          </a:xfrm>
          <a:prstGeom prst="rect">
            <a:avLst/>
          </a:prstGeom>
          <a:noFill/>
          <a:ln w="9525">
            <a:noFill/>
            <a:miter lim="800000"/>
            <a:headEnd/>
            <a:tailEnd/>
          </a:ln>
        </p:spPr>
      </p:pic>
      <p:sp>
        <p:nvSpPr>
          <p:cNvPr id="27650" name="TextBox 3"/>
          <p:cNvSpPr txBox="1">
            <a:spLocks noChangeArrowheads="1"/>
          </p:cNvSpPr>
          <p:nvPr/>
        </p:nvSpPr>
        <p:spPr bwMode="auto">
          <a:xfrm>
            <a:off x="1258888" y="6334125"/>
            <a:ext cx="6364287" cy="523875"/>
          </a:xfrm>
          <a:prstGeom prst="rect">
            <a:avLst/>
          </a:prstGeom>
          <a:noFill/>
          <a:ln w="9525">
            <a:noFill/>
            <a:miter lim="800000"/>
            <a:headEnd/>
            <a:tailEnd/>
          </a:ln>
        </p:spPr>
        <p:txBody>
          <a:bodyPr wrap="none">
            <a:spAutoFit/>
          </a:bodyPr>
          <a:lstStyle/>
          <a:p>
            <a:r>
              <a:rPr lang="en-US" altLang="zh-CN" sz="1400">
                <a:latin typeface="Calibri" pitchFamily="34" charset="0"/>
              </a:rPr>
              <a:t>Nikolaas N. Oosterhof and Alexander Todorov. The functional basis of face evaluation</a:t>
            </a:r>
          </a:p>
          <a:p>
            <a:r>
              <a:rPr lang="en-US" altLang="zh-CN" sz="1400">
                <a:latin typeface="Calibri" pitchFamily="34" charset="0"/>
              </a:rPr>
              <a:t>*PNAS  August 12, 2008  vol. 105  no. 32  11087–11092</a:t>
            </a:r>
            <a:endParaRPr lang="zh-CN" altLang="en-US" sz="1400">
              <a:latin typeface="Calibri" pitchFamily="34" charset="0"/>
            </a:endParaRPr>
          </a:p>
        </p:txBody>
      </p:sp>
      <p:sp>
        <p:nvSpPr>
          <p:cNvPr id="27651" name="TextBox 5"/>
          <p:cNvSpPr txBox="1">
            <a:spLocks noChangeArrowheads="1"/>
          </p:cNvSpPr>
          <p:nvPr/>
        </p:nvSpPr>
        <p:spPr bwMode="auto">
          <a:xfrm>
            <a:off x="1835150" y="260350"/>
            <a:ext cx="5616575" cy="646113"/>
          </a:xfrm>
          <a:prstGeom prst="rect">
            <a:avLst/>
          </a:prstGeom>
          <a:solidFill>
            <a:srgbClr val="FFFF00"/>
          </a:solidFill>
          <a:ln w="9525">
            <a:noFill/>
            <a:miter lim="800000"/>
            <a:headEnd/>
            <a:tailEnd/>
          </a:ln>
        </p:spPr>
        <p:txBody>
          <a:bodyPr>
            <a:spAutoFit/>
          </a:bodyPr>
          <a:lstStyle/>
          <a:p>
            <a:r>
              <a:rPr lang="zh-CN" altLang="en-US">
                <a:latin typeface="华文新魏"/>
                <a:ea typeface="华文新魏"/>
                <a:cs typeface="华文新魏"/>
              </a:rPr>
              <a:t>恼怒、愤懑面容让人不信任，愉快神态增加信任。</a:t>
            </a:r>
            <a:endParaRPr lang="en-US" altLang="zh-CN">
              <a:latin typeface="华文新魏"/>
              <a:ea typeface="华文新魏"/>
              <a:cs typeface="华文新魏"/>
            </a:endParaRPr>
          </a:p>
          <a:p>
            <a:r>
              <a:rPr lang="zh-CN" altLang="en-US">
                <a:latin typeface="华文新魏"/>
                <a:ea typeface="华文新魏"/>
                <a:cs typeface="华文新魏"/>
              </a:rPr>
              <a:t>医生若是不该笑、笑不出来，也最好保持中性表情。</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标题 1"/>
          <p:cNvSpPr>
            <a:spLocks noGrp="1"/>
          </p:cNvSpPr>
          <p:nvPr>
            <p:ph type="title"/>
          </p:nvPr>
        </p:nvSpPr>
        <p:spPr>
          <a:xfrm>
            <a:off x="468313" y="188913"/>
            <a:ext cx="8229600" cy="1143000"/>
          </a:xfrm>
        </p:spPr>
        <p:txBody>
          <a:bodyPr/>
          <a:lstStyle/>
          <a:p>
            <a:r>
              <a:rPr lang="en-US" altLang="zh-CN" sz="4000" smtClean="0">
                <a:latin typeface="黑体" pitchFamily="2" charset="-122"/>
                <a:ea typeface="黑体" pitchFamily="2" charset="-122"/>
              </a:rPr>
              <a:t>2.</a:t>
            </a:r>
            <a:r>
              <a:rPr lang="zh-CN" altLang="en-US" sz="4000" smtClean="0">
                <a:latin typeface="黑体" pitchFamily="2" charset="-122"/>
                <a:ea typeface="黑体" pitchFamily="2" charset="-122"/>
              </a:rPr>
              <a:t>沟通的语用学原理：</a:t>
            </a:r>
          </a:p>
        </p:txBody>
      </p:sp>
      <p:sp>
        <p:nvSpPr>
          <p:cNvPr id="3" name="内容占位符 2"/>
          <p:cNvSpPr>
            <a:spLocks noGrp="1"/>
          </p:cNvSpPr>
          <p:nvPr>
            <p:ph idx="1"/>
          </p:nvPr>
        </p:nvSpPr>
        <p:spPr>
          <a:xfrm>
            <a:off x="0" y="1341438"/>
            <a:ext cx="9144000" cy="5516562"/>
          </a:xfrm>
        </p:spPr>
        <p:txBody>
          <a:bodyPr rtlCol="0">
            <a:normAutofit fontScale="40000" lnSpcReduction="20000"/>
          </a:bodyPr>
          <a:lstStyle/>
          <a:p>
            <a:pPr marL="571500" indent="-571500" fontAlgn="auto">
              <a:lnSpc>
                <a:spcPts val="2400"/>
              </a:lnSpc>
              <a:spcAft>
                <a:spcPts val="0"/>
              </a:spcAft>
              <a:buFont typeface="Arial" pitchFamily="34" charset="0"/>
              <a:buNone/>
              <a:defRPr/>
            </a:pPr>
            <a:r>
              <a:rPr lang="zh-CN" altLang="en-US" sz="4200" dirty="0" smtClean="0">
                <a:latin typeface="黑体" pitchFamily="49" charset="-122"/>
                <a:ea typeface="黑体" pitchFamily="49" charset="-122"/>
              </a:rPr>
              <a:t>（</a:t>
            </a:r>
            <a:r>
              <a:rPr lang="en-US" altLang="zh-CN" sz="4200" dirty="0" smtClean="0">
                <a:latin typeface="黑体" pitchFamily="49" charset="-122"/>
                <a:ea typeface="黑体" pitchFamily="49" charset="-122"/>
              </a:rPr>
              <a:t>1</a:t>
            </a:r>
            <a:r>
              <a:rPr lang="zh-CN" altLang="en-US" sz="4200" dirty="0" smtClean="0">
                <a:latin typeface="黑体" pitchFamily="49" charset="-122"/>
                <a:ea typeface="黑体" pitchFamily="49" charset="-122"/>
              </a:rPr>
              <a:t>）“不可能不交流”：所有行为都是交流。拒绝、回避交流就是糟糕的交流。</a:t>
            </a:r>
            <a:endParaRPr lang="en-US" altLang="zh-CN" sz="4200" dirty="0" smtClean="0">
              <a:latin typeface="黑体" pitchFamily="49" charset="-122"/>
              <a:ea typeface="黑体" pitchFamily="49" charset="-122"/>
            </a:endParaRPr>
          </a:p>
          <a:p>
            <a:pPr marL="571500" indent="-571500" fontAlgn="auto">
              <a:lnSpc>
                <a:spcPts val="2400"/>
              </a:lnSpc>
              <a:spcAft>
                <a:spcPts val="0"/>
              </a:spcAft>
              <a:buFont typeface="Arial" pitchFamily="34" charset="0"/>
              <a:buNone/>
              <a:defRPr/>
            </a:pPr>
            <a:r>
              <a:rPr lang="zh-CN" altLang="en-US" sz="4200" dirty="0" smtClean="0">
                <a:latin typeface="黑体" pitchFamily="49" charset="-122"/>
                <a:ea typeface="黑体" pitchFamily="49" charset="-122"/>
              </a:rPr>
              <a:t>（</a:t>
            </a:r>
            <a:r>
              <a:rPr lang="en-US" altLang="zh-CN" sz="4200" dirty="0" smtClean="0">
                <a:latin typeface="黑体" pitchFamily="49" charset="-122"/>
                <a:ea typeface="黑体" pitchFamily="49" charset="-122"/>
              </a:rPr>
              <a:t>2</a:t>
            </a:r>
            <a:r>
              <a:rPr lang="zh-CN" altLang="en-US" sz="4200" dirty="0" smtClean="0">
                <a:latin typeface="黑体" pitchFamily="49" charset="-122"/>
                <a:ea typeface="黑体" pitchFamily="49" charset="-122"/>
              </a:rPr>
              <a:t>）交流在两个层面同时发生：关系是理解语义的基础，是规定内容的“元交流”。</a:t>
            </a:r>
            <a:endParaRPr lang="en-US" altLang="zh-CN" sz="4200" dirty="0" smtClean="0">
              <a:latin typeface="黑体" pitchFamily="49" charset="-122"/>
              <a:ea typeface="黑体" pitchFamily="49" charset="-122"/>
            </a:endParaRPr>
          </a:p>
          <a:p>
            <a:pPr marL="571500" indent="-571500" fontAlgn="auto">
              <a:lnSpc>
                <a:spcPts val="2400"/>
              </a:lnSpc>
              <a:spcAft>
                <a:spcPts val="0"/>
              </a:spcAft>
              <a:buFont typeface="Arial" pitchFamily="34" charset="0"/>
              <a:buNone/>
              <a:defRPr/>
            </a:pPr>
            <a:r>
              <a:rPr lang="en-US" altLang="zh-CN" sz="4200" dirty="0" smtClean="0">
                <a:latin typeface="黑体" pitchFamily="49" charset="-122"/>
                <a:ea typeface="黑体" pitchFamily="49" charset="-122"/>
              </a:rPr>
              <a:t>     </a:t>
            </a:r>
          </a:p>
          <a:p>
            <a:pPr marL="571500" indent="-571500" fontAlgn="auto">
              <a:lnSpc>
                <a:spcPts val="2400"/>
              </a:lnSpc>
              <a:spcAft>
                <a:spcPts val="0"/>
              </a:spcAft>
              <a:buFont typeface="Arial" pitchFamily="34" charset="0"/>
              <a:buNone/>
              <a:defRPr/>
            </a:pPr>
            <a:r>
              <a:rPr lang="en-US" altLang="zh-CN" sz="4200" dirty="0" smtClean="0">
                <a:latin typeface="黑体" pitchFamily="49" charset="-122"/>
                <a:ea typeface="黑体" pitchFamily="49" charset="-122"/>
              </a:rPr>
              <a:t>     </a:t>
            </a:r>
            <a:r>
              <a:rPr lang="zh-CN" altLang="en-US" sz="4200" dirty="0" smtClean="0">
                <a:latin typeface="黑体" pitchFamily="49" charset="-122"/>
                <a:ea typeface="黑体" pitchFamily="49" charset="-122"/>
              </a:rPr>
              <a:t>甲方                                乙方 </a:t>
            </a:r>
            <a:endParaRPr lang="en-US" altLang="zh-CN" sz="4200" dirty="0" smtClean="0">
              <a:latin typeface="黑体" pitchFamily="49" charset="-122"/>
              <a:ea typeface="黑体" pitchFamily="49" charset="-122"/>
            </a:endParaRPr>
          </a:p>
          <a:p>
            <a:pPr marL="571500" indent="-571500" fontAlgn="auto">
              <a:lnSpc>
                <a:spcPts val="2400"/>
              </a:lnSpc>
              <a:spcAft>
                <a:spcPts val="0"/>
              </a:spcAft>
              <a:buFont typeface="Arial" pitchFamily="34" charset="0"/>
              <a:buNone/>
              <a:defRPr/>
            </a:pPr>
            <a:endParaRPr lang="en-US" altLang="zh-CN" sz="4200" dirty="0" smtClean="0">
              <a:latin typeface="黑体" pitchFamily="49" charset="-122"/>
              <a:ea typeface="黑体" pitchFamily="49" charset="-122"/>
            </a:endParaRPr>
          </a:p>
          <a:p>
            <a:pPr marL="571500" indent="-571500" fontAlgn="auto">
              <a:lnSpc>
                <a:spcPts val="2400"/>
              </a:lnSpc>
              <a:spcAft>
                <a:spcPts val="0"/>
              </a:spcAft>
              <a:buFont typeface="Arial" pitchFamily="34" charset="0"/>
              <a:buNone/>
              <a:defRPr/>
            </a:pPr>
            <a:endParaRPr lang="en-US" altLang="zh-CN" sz="4200" dirty="0" smtClean="0">
              <a:latin typeface="黑体" pitchFamily="49" charset="-122"/>
              <a:ea typeface="黑体" pitchFamily="49" charset="-122"/>
            </a:endParaRPr>
          </a:p>
          <a:p>
            <a:pPr marL="571500" indent="-571500" fontAlgn="auto">
              <a:lnSpc>
                <a:spcPts val="2400"/>
              </a:lnSpc>
              <a:spcAft>
                <a:spcPts val="0"/>
              </a:spcAft>
              <a:buFont typeface="Arial" pitchFamily="34" charset="0"/>
              <a:buNone/>
              <a:defRPr/>
            </a:pPr>
            <a:r>
              <a:rPr lang="zh-CN" altLang="en-US" sz="4200" dirty="0" smtClean="0">
                <a:latin typeface="华文新魏" pitchFamily="2" charset="-122"/>
                <a:ea typeface="华文新魏" pitchFamily="2" charset="-122"/>
              </a:rPr>
              <a:t>          关系不好，好话会刺耳，好心当作驴肝肺。言不由衷。</a:t>
            </a:r>
            <a:endParaRPr lang="en-US" altLang="zh-CN" sz="4200" dirty="0" smtClean="0">
              <a:latin typeface="华文新魏" pitchFamily="2" charset="-122"/>
              <a:ea typeface="华文新魏" pitchFamily="2" charset="-122"/>
            </a:endParaRPr>
          </a:p>
          <a:p>
            <a:pPr marL="571500" indent="-571500" fontAlgn="auto">
              <a:lnSpc>
                <a:spcPts val="2400"/>
              </a:lnSpc>
              <a:spcAft>
                <a:spcPts val="0"/>
              </a:spcAft>
              <a:buFont typeface="Arial" pitchFamily="34" charset="0"/>
              <a:buNone/>
              <a:defRPr/>
            </a:pPr>
            <a:r>
              <a:rPr lang="zh-CN" altLang="en-US" sz="4200" dirty="0" smtClean="0">
                <a:latin typeface="黑体" pitchFamily="49" charset="-122"/>
                <a:ea typeface="黑体" pitchFamily="49" charset="-122"/>
              </a:rPr>
              <a:t>（</a:t>
            </a:r>
            <a:r>
              <a:rPr lang="en-US" altLang="zh-CN" sz="4200" dirty="0" smtClean="0">
                <a:latin typeface="黑体" pitchFamily="49" charset="-122"/>
                <a:ea typeface="黑体" pitchFamily="49" charset="-122"/>
              </a:rPr>
              <a:t>3</a:t>
            </a:r>
            <a:r>
              <a:rPr lang="zh-CN" altLang="en-US" sz="4200" dirty="0" smtClean="0">
                <a:latin typeface="黑体" pitchFamily="49" charset="-122"/>
                <a:ea typeface="黑体" pitchFamily="49" charset="-122"/>
              </a:rPr>
              <a:t>）表达出来的信息总是被听者“断句、打标点”，断章取义。</a:t>
            </a:r>
            <a:endParaRPr lang="en-US" altLang="zh-CN" sz="4200" dirty="0" smtClean="0">
              <a:latin typeface="黑体" pitchFamily="49" charset="-122"/>
              <a:ea typeface="黑体" pitchFamily="49" charset="-122"/>
            </a:endParaRPr>
          </a:p>
          <a:p>
            <a:pPr marL="571500" indent="-571500" fontAlgn="auto">
              <a:lnSpc>
                <a:spcPts val="2400"/>
              </a:lnSpc>
              <a:spcAft>
                <a:spcPts val="0"/>
              </a:spcAft>
              <a:buFont typeface="Arial" pitchFamily="34" charset="0"/>
              <a:buNone/>
              <a:defRPr/>
            </a:pPr>
            <a:r>
              <a:rPr lang="zh-CN" altLang="en-US" sz="4200" dirty="0" smtClean="0">
                <a:latin typeface="华文新魏" pitchFamily="2" charset="-122"/>
                <a:ea typeface="华文新魏" pitchFamily="2" charset="-122"/>
              </a:rPr>
              <a:t>          说者无意，听者有心。公说公有理，婆说婆有理。</a:t>
            </a:r>
            <a:endParaRPr lang="en-US" altLang="zh-CN" sz="4200" dirty="0" smtClean="0">
              <a:latin typeface="华文新魏" pitchFamily="2" charset="-122"/>
              <a:ea typeface="华文新魏" pitchFamily="2" charset="-122"/>
            </a:endParaRPr>
          </a:p>
          <a:p>
            <a:pPr marL="571500" indent="-571500" fontAlgn="auto">
              <a:lnSpc>
                <a:spcPts val="2400"/>
              </a:lnSpc>
              <a:spcAft>
                <a:spcPts val="0"/>
              </a:spcAft>
              <a:buFont typeface="Arial" pitchFamily="34" charset="0"/>
              <a:buNone/>
              <a:defRPr/>
            </a:pPr>
            <a:r>
              <a:rPr lang="zh-CN" altLang="en-US" sz="4200" dirty="0" smtClean="0">
                <a:latin typeface="黑体" pitchFamily="49" charset="-122"/>
                <a:ea typeface="黑体" pitchFamily="49" charset="-122"/>
              </a:rPr>
              <a:t>（</a:t>
            </a:r>
            <a:r>
              <a:rPr lang="en-US" altLang="zh-CN" sz="4200" dirty="0" smtClean="0">
                <a:latin typeface="黑体" pitchFamily="49" charset="-122"/>
                <a:ea typeface="黑体" pitchFamily="49" charset="-122"/>
              </a:rPr>
              <a:t>4</a:t>
            </a:r>
            <a:r>
              <a:rPr lang="zh-CN" altLang="en-US" sz="4200" dirty="0" smtClean="0">
                <a:latin typeface="黑体" pitchFamily="49" charset="-122"/>
                <a:ea typeface="黑体" pitchFamily="49" charset="-122"/>
              </a:rPr>
              <a:t>）数码交流与模拟交流：人类数码语言高度复杂，逻辑严密，但是在关系层面缺乏合适的语义；模拟语言语义丰富，却在对关系的本质进行不含糊的定义时缺乏合适的语法。</a:t>
            </a:r>
            <a:endParaRPr lang="en-US" altLang="zh-CN" sz="4200" dirty="0" smtClean="0">
              <a:latin typeface="黑体" pitchFamily="49" charset="-122"/>
              <a:ea typeface="黑体" pitchFamily="49" charset="-122"/>
            </a:endParaRPr>
          </a:p>
          <a:p>
            <a:pPr marL="571500" indent="-571500" fontAlgn="auto">
              <a:lnSpc>
                <a:spcPts val="2400"/>
              </a:lnSpc>
              <a:spcAft>
                <a:spcPts val="0"/>
              </a:spcAft>
              <a:buFont typeface="Arial" pitchFamily="34" charset="0"/>
              <a:buNone/>
              <a:defRPr/>
            </a:pPr>
            <a:r>
              <a:rPr lang="en-US" altLang="zh-CN" sz="4200" dirty="0" smtClean="0">
                <a:latin typeface="黑体" pitchFamily="49" charset="-122"/>
                <a:ea typeface="黑体" pitchFamily="49" charset="-122"/>
              </a:rPr>
              <a:t>       </a:t>
            </a:r>
            <a:r>
              <a:rPr lang="zh-CN" altLang="en-US" sz="4300" dirty="0" smtClean="0">
                <a:latin typeface="华文新魏" pitchFamily="2" charset="-122"/>
                <a:ea typeface="华文新魏" pitchFamily="2" charset="-122"/>
              </a:rPr>
              <a:t>西医的语言高度精确、逻辑，中医更多使用象征性、模拟性的语言。</a:t>
            </a:r>
            <a:endParaRPr lang="en-US" altLang="zh-CN" sz="4300" dirty="0" smtClean="0">
              <a:latin typeface="华文新魏" pitchFamily="2" charset="-122"/>
              <a:ea typeface="华文新魏" pitchFamily="2" charset="-122"/>
            </a:endParaRPr>
          </a:p>
          <a:p>
            <a:pPr marL="571500" indent="-571500" fontAlgn="auto">
              <a:lnSpc>
                <a:spcPts val="2400"/>
              </a:lnSpc>
              <a:spcAft>
                <a:spcPts val="0"/>
              </a:spcAft>
              <a:buFont typeface="Arial" pitchFamily="34" charset="0"/>
              <a:buNone/>
              <a:defRPr/>
            </a:pPr>
            <a:r>
              <a:rPr lang="zh-CN" altLang="en-US" sz="4200" dirty="0" smtClean="0">
                <a:latin typeface="黑体" pitchFamily="49" charset="-122"/>
                <a:ea typeface="黑体" pitchFamily="49" charset="-122"/>
              </a:rPr>
              <a:t>（</a:t>
            </a:r>
            <a:r>
              <a:rPr lang="en-US" altLang="zh-CN" sz="4200" dirty="0" smtClean="0">
                <a:latin typeface="黑体" pitchFamily="49" charset="-122"/>
                <a:ea typeface="黑体" pitchFamily="49" charset="-122"/>
              </a:rPr>
              <a:t>5</a:t>
            </a:r>
            <a:r>
              <a:rPr lang="zh-CN" altLang="en-US" sz="4200" dirty="0" smtClean="0">
                <a:latin typeface="黑体" pitchFamily="49" charset="-122"/>
                <a:ea typeface="黑体" pitchFamily="49" charset="-122"/>
              </a:rPr>
              <a:t>）对称与互补原则：所有交流互动要么是互补的，要么就是对称的，根据双方关系是基于平等还是差异而定。</a:t>
            </a:r>
            <a:endParaRPr lang="en-US" altLang="zh-CN" sz="4200" dirty="0" smtClean="0">
              <a:latin typeface="黑体" pitchFamily="49" charset="-122"/>
              <a:ea typeface="黑体" pitchFamily="49" charset="-122"/>
            </a:endParaRPr>
          </a:p>
          <a:p>
            <a:pPr marL="571500" indent="-571500" fontAlgn="auto">
              <a:spcAft>
                <a:spcPts val="0"/>
              </a:spcAft>
              <a:buFont typeface="Arial" pitchFamily="34" charset="0"/>
              <a:buNone/>
              <a:defRPr/>
            </a:pPr>
            <a:r>
              <a:rPr lang="en-US" altLang="zh-CN" sz="2400" dirty="0" smtClean="0">
                <a:latin typeface="黑体" pitchFamily="49" charset="-122"/>
                <a:ea typeface="黑体" pitchFamily="49" charset="-122"/>
              </a:rPr>
              <a:t>     </a:t>
            </a:r>
          </a:p>
          <a:p>
            <a:pPr marL="571500" indent="-571500" fontAlgn="auto">
              <a:spcAft>
                <a:spcPts val="0"/>
              </a:spcAft>
              <a:buFont typeface="Arial" pitchFamily="34" charset="0"/>
              <a:buNone/>
              <a:defRPr/>
            </a:pPr>
            <a:r>
              <a:rPr lang="en-US" altLang="zh-CN" dirty="0" smtClean="0">
                <a:latin typeface="黑体" pitchFamily="49" charset="-122"/>
                <a:ea typeface="黑体" pitchFamily="49" charset="-122"/>
              </a:rPr>
              <a:t>   </a:t>
            </a:r>
          </a:p>
          <a:p>
            <a:pPr marL="571500" indent="-571500" fontAlgn="auto">
              <a:spcAft>
                <a:spcPts val="0"/>
              </a:spcAft>
              <a:buFont typeface="Arial" pitchFamily="34" charset="0"/>
              <a:buNone/>
              <a:defRPr/>
            </a:pPr>
            <a:r>
              <a:rPr lang="en-US" altLang="zh-CN" dirty="0" smtClean="0">
                <a:latin typeface="黑体" pitchFamily="49" charset="-122"/>
                <a:ea typeface="黑体" pitchFamily="49" charset="-122"/>
              </a:rPr>
              <a:t>    </a:t>
            </a:r>
            <a:endParaRPr lang="zh-CN" altLang="en-US" dirty="0"/>
          </a:p>
        </p:txBody>
      </p:sp>
      <p:sp>
        <p:nvSpPr>
          <p:cNvPr id="4" name="左右箭头 3"/>
          <p:cNvSpPr/>
          <p:nvPr/>
        </p:nvSpPr>
        <p:spPr>
          <a:xfrm>
            <a:off x="1403350" y="2205038"/>
            <a:ext cx="2808288" cy="115252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28676" name="TextBox 4"/>
          <p:cNvSpPr txBox="1">
            <a:spLocks noChangeArrowheads="1"/>
          </p:cNvSpPr>
          <p:nvPr/>
        </p:nvSpPr>
        <p:spPr bwMode="auto">
          <a:xfrm>
            <a:off x="2195513" y="2492375"/>
            <a:ext cx="1296987" cy="307975"/>
          </a:xfrm>
          <a:prstGeom prst="rect">
            <a:avLst/>
          </a:prstGeom>
          <a:solidFill>
            <a:srgbClr val="FFFF00"/>
          </a:solidFill>
          <a:ln w="9525">
            <a:noFill/>
            <a:miter lim="800000"/>
            <a:headEnd/>
            <a:tailEnd/>
          </a:ln>
        </p:spPr>
        <p:txBody>
          <a:bodyPr>
            <a:spAutoFit/>
          </a:bodyPr>
          <a:lstStyle/>
          <a:p>
            <a:pPr algn="ctr"/>
            <a:r>
              <a:rPr lang="zh-CN" altLang="en-US" sz="1400">
                <a:latin typeface="Calibri" pitchFamily="34" charset="0"/>
              </a:rPr>
              <a:t>内     容</a:t>
            </a:r>
          </a:p>
        </p:txBody>
      </p:sp>
      <p:sp>
        <p:nvSpPr>
          <p:cNvPr id="28677" name="TextBox 5"/>
          <p:cNvSpPr txBox="1">
            <a:spLocks noChangeArrowheads="1"/>
          </p:cNvSpPr>
          <p:nvPr/>
        </p:nvSpPr>
        <p:spPr bwMode="auto">
          <a:xfrm>
            <a:off x="2195513" y="2781300"/>
            <a:ext cx="1296987" cy="307975"/>
          </a:xfrm>
          <a:prstGeom prst="rect">
            <a:avLst/>
          </a:prstGeom>
          <a:solidFill>
            <a:srgbClr val="FF0000"/>
          </a:solidFill>
          <a:ln w="9525">
            <a:noFill/>
            <a:miter lim="800000"/>
            <a:headEnd/>
            <a:tailEnd/>
          </a:ln>
        </p:spPr>
        <p:txBody>
          <a:bodyPr>
            <a:spAutoFit/>
          </a:bodyPr>
          <a:lstStyle/>
          <a:p>
            <a:pPr algn="ctr"/>
            <a:r>
              <a:rPr lang="zh-CN" altLang="en-US" sz="1400">
                <a:latin typeface="Calibri" pitchFamily="34" charset="0"/>
              </a:rPr>
              <a:t>关     系</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灯片编号占位符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9054772-623D-4085-8A3E-AAB3AC3BC8AE}" type="slidenum">
              <a:rPr lang="en-US" altLang="zh-CN">
                <a:solidFill>
                  <a:srgbClr val="898989"/>
                </a:solidFill>
              </a:rPr>
              <a:pPr fontAlgn="base">
                <a:spcBef>
                  <a:spcPct val="0"/>
                </a:spcBef>
                <a:spcAft>
                  <a:spcPct val="0"/>
                </a:spcAft>
              </a:pPr>
              <a:t>16</a:t>
            </a:fld>
            <a:endParaRPr lang="en-US" altLang="zh-CN">
              <a:solidFill>
                <a:srgbClr val="898989"/>
              </a:solidFill>
            </a:endParaRPr>
          </a:p>
        </p:txBody>
      </p:sp>
      <p:sp>
        <p:nvSpPr>
          <p:cNvPr id="29698" name="Rectangle 3"/>
          <p:cNvSpPr>
            <a:spLocks noGrp="1" noChangeArrowheads="1"/>
          </p:cNvSpPr>
          <p:nvPr>
            <p:ph type="body" idx="1"/>
          </p:nvPr>
        </p:nvSpPr>
        <p:spPr>
          <a:xfrm>
            <a:off x="685800" y="2636838"/>
            <a:ext cx="7696200" cy="2849562"/>
          </a:xfrm>
        </p:spPr>
        <p:txBody>
          <a:bodyPr/>
          <a:lstStyle/>
          <a:p>
            <a:pPr>
              <a:buFontTx/>
              <a:buNone/>
            </a:pPr>
            <a:endParaRPr lang="en-US" altLang="zh-CN" smtClean="0"/>
          </a:p>
          <a:p>
            <a:pPr>
              <a:buFontTx/>
              <a:buNone/>
            </a:pPr>
            <a:endParaRPr lang="en-US" altLang="zh-CN" smtClean="0"/>
          </a:p>
          <a:p>
            <a:pPr>
              <a:buFontTx/>
              <a:buNone/>
            </a:pPr>
            <a:r>
              <a:rPr lang="zh-CN" altLang="en-US" smtClean="0">
                <a:latin typeface="黑体" pitchFamily="2" charset="-122"/>
                <a:ea typeface="黑体" pitchFamily="2" charset="-122"/>
              </a:rPr>
              <a:t>人际关系的最基本形式</a:t>
            </a:r>
          </a:p>
          <a:p>
            <a:endParaRPr lang="zh-CN" altLang="en-US" smtClean="0"/>
          </a:p>
          <a:p>
            <a:endParaRPr lang="en-US" altLang="zh-CN" smtClean="0"/>
          </a:p>
        </p:txBody>
      </p:sp>
      <p:sp>
        <p:nvSpPr>
          <p:cNvPr id="29699" name="AutoShape 4"/>
          <p:cNvSpPr>
            <a:spLocks/>
          </p:cNvSpPr>
          <p:nvPr/>
        </p:nvSpPr>
        <p:spPr bwMode="auto">
          <a:xfrm>
            <a:off x="5003800" y="3429000"/>
            <a:ext cx="360363" cy="1366838"/>
          </a:xfrm>
          <a:prstGeom prst="leftBrace">
            <a:avLst>
              <a:gd name="adj1" fmla="val 31608"/>
              <a:gd name="adj2" fmla="val 50000"/>
            </a:avLst>
          </a:prstGeom>
          <a:noFill/>
          <a:ln w="9525">
            <a:solidFill>
              <a:schemeClr val="tx1"/>
            </a:solidFill>
            <a:round/>
            <a:headEnd/>
            <a:tailEnd/>
          </a:ln>
        </p:spPr>
        <p:txBody>
          <a:bodyPr wrap="none" anchor="ctr"/>
          <a:lstStyle/>
          <a:p>
            <a:endParaRPr lang="zh-CN" altLang="en-US">
              <a:solidFill>
                <a:srgbClr val="000000"/>
              </a:solidFill>
              <a:latin typeface="Calibri" pitchFamily="34" charset="0"/>
            </a:endParaRPr>
          </a:p>
        </p:txBody>
      </p:sp>
      <p:sp>
        <p:nvSpPr>
          <p:cNvPr id="29700" name="Text Box 5"/>
          <p:cNvSpPr txBox="1">
            <a:spLocks noChangeArrowheads="1"/>
          </p:cNvSpPr>
          <p:nvPr/>
        </p:nvSpPr>
        <p:spPr bwMode="auto">
          <a:xfrm>
            <a:off x="5364163" y="3141663"/>
            <a:ext cx="1008062" cy="579437"/>
          </a:xfrm>
          <a:prstGeom prst="rect">
            <a:avLst/>
          </a:prstGeom>
          <a:noFill/>
          <a:ln w="9525">
            <a:noFill/>
            <a:miter lim="800000"/>
            <a:headEnd/>
            <a:tailEnd/>
          </a:ln>
        </p:spPr>
        <p:txBody>
          <a:bodyPr>
            <a:spAutoFit/>
          </a:bodyPr>
          <a:lstStyle/>
          <a:p>
            <a:pPr>
              <a:spcBef>
                <a:spcPct val="50000"/>
              </a:spcBef>
            </a:pPr>
            <a:r>
              <a:rPr lang="zh-CN" altLang="en-US" sz="3200">
                <a:solidFill>
                  <a:srgbClr val="000000"/>
                </a:solidFill>
                <a:latin typeface="黑体" pitchFamily="2" charset="-122"/>
                <a:ea typeface="黑体" pitchFamily="2" charset="-122"/>
              </a:rPr>
              <a:t>对称</a:t>
            </a:r>
          </a:p>
        </p:txBody>
      </p:sp>
      <p:sp>
        <p:nvSpPr>
          <p:cNvPr id="29701" name="Text Box 6"/>
          <p:cNvSpPr txBox="1">
            <a:spLocks noChangeArrowheads="1"/>
          </p:cNvSpPr>
          <p:nvPr/>
        </p:nvSpPr>
        <p:spPr bwMode="auto">
          <a:xfrm>
            <a:off x="5364163" y="4508500"/>
            <a:ext cx="1008062" cy="579438"/>
          </a:xfrm>
          <a:prstGeom prst="rect">
            <a:avLst/>
          </a:prstGeom>
          <a:noFill/>
          <a:ln w="9525">
            <a:noFill/>
            <a:miter lim="800000"/>
            <a:headEnd/>
            <a:tailEnd/>
          </a:ln>
        </p:spPr>
        <p:txBody>
          <a:bodyPr>
            <a:spAutoFit/>
          </a:bodyPr>
          <a:lstStyle/>
          <a:p>
            <a:pPr>
              <a:spcBef>
                <a:spcPct val="50000"/>
              </a:spcBef>
            </a:pPr>
            <a:r>
              <a:rPr lang="zh-CN" altLang="en-US" sz="3200">
                <a:solidFill>
                  <a:srgbClr val="000000"/>
                </a:solidFill>
                <a:latin typeface="黑体" pitchFamily="2" charset="-122"/>
                <a:ea typeface="黑体" pitchFamily="2" charset="-122"/>
              </a:rPr>
              <a:t>互补</a:t>
            </a:r>
          </a:p>
        </p:txBody>
      </p:sp>
      <p:pic>
        <p:nvPicPr>
          <p:cNvPr id="243720" name="Picture 8" descr="t2"/>
          <p:cNvPicPr>
            <a:picLocks noChangeAspect="1" noChangeArrowheads="1" noCrop="1"/>
          </p:cNvPicPr>
          <p:nvPr/>
        </p:nvPicPr>
        <p:blipFill>
          <a:blip r:embed="rId2"/>
          <a:srcRect/>
          <a:stretch>
            <a:fillRect/>
          </a:stretch>
        </p:blipFill>
        <p:spPr bwMode="auto">
          <a:xfrm>
            <a:off x="7308850" y="3716338"/>
            <a:ext cx="1223963" cy="647700"/>
          </a:xfrm>
          <a:prstGeom prst="rect">
            <a:avLst/>
          </a:prstGeom>
          <a:noFill/>
          <a:ln w="9525">
            <a:noFill/>
            <a:miter lim="800000"/>
            <a:headEnd/>
            <a:tailEnd/>
          </a:ln>
        </p:spPr>
      </p:pic>
      <p:sp>
        <p:nvSpPr>
          <p:cNvPr id="29703" name="AutoShape 10"/>
          <p:cNvSpPr>
            <a:spLocks/>
          </p:cNvSpPr>
          <p:nvPr/>
        </p:nvSpPr>
        <p:spPr bwMode="auto">
          <a:xfrm>
            <a:off x="6516688" y="3429000"/>
            <a:ext cx="360362" cy="1370013"/>
          </a:xfrm>
          <a:prstGeom prst="rightBrace">
            <a:avLst>
              <a:gd name="adj1" fmla="val 31681"/>
              <a:gd name="adj2" fmla="val 50000"/>
            </a:avLst>
          </a:prstGeom>
          <a:noFill/>
          <a:ln w="9525">
            <a:solidFill>
              <a:schemeClr val="tx1"/>
            </a:solidFill>
            <a:round/>
            <a:headEnd/>
            <a:tailEnd/>
          </a:ln>
        </p:spPr>
        <p:txBody>
          <a:bodyPr wrap="none" anchor="ctr"/>
          <a:lstStyle/>
          <a:p>
            <a:endParaRPr lang="zh-CN" altLang="en-US">
              <a:solidFill>
                <a:srgbClr val="000000"/>
              </a:solidFill>
              <a:latin typeface="Calibri" pitchFamily="34" charset="0"/>
            </a:endParaRPr>
          </a:p>
        </p:txBody>
      </p:sp>
      <p:pic>
        <p:nvPicPr>
          <p:cNvPr id="29704" name="Ink 2"/>
          <p:cNvPicPr>
            <a:picLocks noRot="1" noChangeAspect="1" noEditPoints="1" noChangeArrowheads="1" noChangeShapeType="1"/>
          </p:cNvPicPr>
          <p:nvPr/>
        </p:nvPicPr>
        <p:blipFill>
          <a:blip r:embed="rId3"/>
          <a:srcRect/>
          <a:stretch>
            <a:fillRect/>
          </a:stretch>
        </p:blipFill>
        <p:spPr bwMode="auto">
          <a:xfrm>
            <a:off x="2395538" y="5357813"/>
            <a:ext cx="17462" cy="36512"/>
          </a:xfrm>
          <a:prstGeom prst="rect">
            <a:avLst/>
          </a:prstGeom>
          <a:noFill/>
          <a:ln w="9525">
            <a:noFill/>
            <a:miter lim="800000"/>
            <a:headEnd/>
            <a:tailEnd/>
          </a:ln>
        </p:spPr>
      </p:pic>
      <p:sp>
        <p:nvSpPr>
          <p:cNvPr id="13" name="标题 12"/>
          <p:cNvSpPr>
            <a:spLocks noGrp="1"/>
          </p:cNvSpPr>
          <p:nvPr>
            <p:ph type="title"/>
          </p:nvPr>
        </p:nvSpPr>
        <p:spPr>
          <a:xfrm>
            <a:off x="468313" y="620713"/>
            <a:ext cx="8229600" cy="1143000"/>
          </a:xfrm>
        </p:spPr>
        <p:txBody>
          <a:bodyPr rtlCol="0">
            <a:normAutofit fontScale="90000"/>
          </a:bodyPr>
          <a:lstStyle/>
          <a:p>
            <a:pPr fontAlgn="auto">
              <a:spcAft>
                <a:spcPts val="0"/>
              </a:spcAft>
              <a:defRPr/>
            </a:pPr>
            <a:r>
              <a:rPr lang="en-US" altLang="zh-CN" sz="4000" dirty="0" smtClean="0">
                <a:latin typeface="黑体" pitchFamily="49" charset="-122"/>
                <a:ea typeface="黑体" pitchFamily="49" charset="-122"/>
              </a:rPr>
              <a:t>Gregory Bateson </a:t>
            </a:r>
            <a:r>
              <a:rPr lang="zh-CN" altLang="en-US" sz="4000" dirty="0" smtClean="0">
                <a:latin typeface="黑体" pitchFamily="49" charset="-122"/>
                <a:ea typeface="黑体" pitchFamily="49" charset="-122"/>
              </a:rPr>
              <a:t>的观点，</a:t>
            </a:r>
            <a:r>
              <a:rPr lang="en-US" altLang="zh-CN" sz="4000" dirty="0" smtClean="0">
                <a:latin typeface="黑体" pitchFamily="49" charset="-122"/>
                <a:ea typeface="黑体" pitchFamily="49" charset="-122"/>
              </a:rPr>
              <a:t/>
            </a:r>
            <a:br>
              <a:rPr lang="en-US" altLang="zh-CN" sz="4000" dirty="0" smtClean="0">
                <a:latin typeface="黑体" pitchFamily="49" charset="-122"/>
                <a:ea typeface="黑体" pitchFamily="49" charset="-122"/>
              </a:rPr>
            </a:br>
            <a:r>
              <a:rPr lang="zh-CN" altLang="en-US" sz="4000" dirty="0" smtClean="0">
                <a:latin typeface="黑体" pitchFamily="49" charset="-122"/>
                <a:ea typeface="黑体" pitchFamily="49" charset="-122"/>
              </a:rPr>
              <a:t>以及阴阳学说</a:t>
            </a:r>
            <a:endParaRPr lang="zh-CN" altLang="en-US" sz="4000" dirty="0">
              <a:latin typeface="黑体" pitchFamily="49" charset="-122"/>
              <a:ea typeface="黑体"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3000" fill="hold"/>
                                        <p:tgtEl>
                                          <p:spTgt spid="2437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850" y="3284538"/>
            <a:ext cx="8291513" cy="2986087"/>
          </a:xfrm>
        </p:spPr>
        <p:txBody>
          <a:bodyPr rtlCol="0">
            <a:normAutofit fontScale="92500" lnSpcReduction="10000"/>
          </a:bodyPr>
          <a:lstStyle/>
          <a:p>
            <a:pPr fontAlgn="auto">
              <a:spcAft>
                <a:spcPts val="0"/>
              </a:spcAft>
              <a:buFont typeface="Arial" pitchFamily="34" charset="0"/>
              <a:buChar char="•"/>
              <a:defRPr/>
            </a:pPr>
            <a:r>
              <a:rPr lang="zh-CN" altLang="en-US" dirty="0" smtClean="0">
                <a:solidFill>
                  <a:srgbClr val="C00000"/>
                </a:solidFill>
                <a:latin typeface="黑体" pitchFamily="49" charset="-122"/>
                <a:ea typeface="黑体" pitchFamily="49" charset="-122"/>
              </a:rPr>
              <a:t>不一样的关系学：</a:t>
            </a:r>
            <a:endParaRPr lang="en-US" altLang="zh-CN" dirty="0" smtClean="0">
              <a:solidFill>
                <a:srgbClr val="C00000"/>
              </a:solidFill>
              <a:latin typeface="黑体" pitchFamily="49" charset="-122"/>
              <a:ea typeface="黑体" pitchFamily="49" charset="-122"/>
            </a:endParaRPr>
          </a:p>
          <a:p>
            <a:pPr fontAlgn="auto">
              <a:spcAft>
                <a:spcPts val="0"/>
              </a:spcAft>
              <a:buFont typeface="Arial" pitchFamily="34" charset="0"/>
              <a:buChar char="•"/>
              <a:defRPr/>
            </a:pPr>
            <a:r>
              <a:rPr lang="zh-CN" altLang="en-US" sz="2600" dirty="0" smtClean="0">
                <a:latin typeface="黑体" pitchFamily="49" charset="-122"/>
                <a:ea typeface="黑体" pitchFamily="49" charset="-122"/>
              </a:rPr>
              <a:t>打击敌人、对手 </a:t>
            </a:r>
            <a:r>
              <a:rPr lang="en-US" altLang="zh-CN" sz="2600" dirty="0" smtClean="0">
                <a:latin typeface="黑体" pitchFamily="49" charset="-122"/>
                <a:ea typeface="黑体" pitchFamily="49" charset="-122"/>
              </a:rPr>
              <a:t>— </a:t>
            </a:r>
            <a:r>
              <a:rPr lang="zh-CN" altLang="en-US" sz="2600" dirty="0" smtClean="0">
                <a:latin typeface="黑体" pitchFamily="49" charset="-122"/>
                <a:ea typeface="黑体" pitchFamily="49" charset="-122"/>
              </a:rPr>
              <a:t>权谋、战略、战术，重在置人于死地。</a:t>
            </a:r>
            <a:r>
              <a:rPr lang="en-US" altLang="zh-CN" sz="2600" dirty="0" smtClean="0">
                <a:latin typeface="黑体" pitchFamily="49" charset="-122"/>
                <a:ea typeface="黑体" pitchFamily="49" charset="-122"/>
              </a:rPr>
              <a:t>——</a:t>
            </a:r>
            <a:r>
              <a:rPr lang="zh-CN" altLang="en-US" sz="2600" dirty="0" smtClean="0">
                <a:latin typeface="黑体" pitchFamily="49" charset="-122"/>
                <a:ea typeface="黑体" pitchFamily="49" charset="-122"/>
              </a:rPr>
              <a:t>零和游戏。</a:t>
            </a:r>
            <a:endParaRPr lang="en-US" altLang="zh-CN" sz="2600" dirty="0" smtClean="0">
              <a:latin typeface="黑体" pitchFamily="49" charset="-122"/>
              <a:ea typeface="黑体" pitchFamily="49" charset="-122"/>
            </a:endParaRPr>
          </a:p>
          <a:p>
            <a:pPr fontAlgn="auto">
              <a:spcAft>
                <a:spcPts val="0"/>
              </a:spcAft>
              <a:buFont typeface="Arial" pitchFamily="34" charset="0"/>
              <a:buChar char="•"/>
              <a:defRPr/>
            </a:pPr>
            <a:r>
              <a:rPr lang="zh-CN" altLang="en-US" sz="2600" dirty="0" smtClean="0">
                <a:latin typeface="黑体" pitchFamily="49" charset="-122"/>
                <a:ea typeface="黑体" pitchFamily="49" charset="-122"/>
              </a:rPr>
              <a:t>利用别人 </a:t>
            </a:r>
            <a:r>
              <a:rPr lang="en-US" altLang="zh-CN" sz="2600" dirty="0" smtClean="0">
                <a:latin typeface="黑体" pitchFamily="49" charset="-122"/>
                <a:ea typeface="黑体" pitchFamily="49" charset="-122"/>
              </a:rPr>
              <a:t>— </a:t>
            </a:r>
            <a:r>
              <a:rPr lang="zh-CN" altLang="en-US" sz="2600" dirty="0" smtClean="0">
                <a:latin typeface="黑体" pitchFamily="49" charset="-122"/>
                <a:ea typeface="黑体" pitchFamily="49" charset="-122"/>
              </a:rPr>
              <a:t>中国人的关系学，重在交换利益、权力、权利。</a:t>
            </a:r>
            <a:r>
              <a:rPr lang="en-US" altLang="zh-CN" sz="2600" dirty="0" smtClean="0">
                <a:latin typeface="黑体" pitchFamily="49" charset="-122"/>
                <a:ea typeface="黑体" pitchFamily="49" charset="-122"/>
              </a:rPr>
              <a:t>——</a:t>
            </a:r>
            <a:r>
              <a:rPr lang="zh-CN" altLang="en-US" sz="2600" dirty="0" smtClean="0">
                <a:latin typeface="黑体" pitchFamily="49" charset="-122"/>
                <a:ea typeface="黑体" pitchFamily="49" charset="-122"/>
              </a:rPr>
              <a:t>小范围内双赢、多赢，大系统内可能全输。</a:t>
            </a:r>
            <a:endParaRPr lang="en-US" altLang="zh-CN" sz="2600" dirty="0" smtClean="0">
              <a:latin typeface="黑体" pitchFamily="49" charset="-122"/>
              <a:ea typeface="黑体" pitchFamily="49" charset="-122"/>
            </a:endParaRPr>
          </a:p>
          <a:p>
            <a:pPr fontAlgn="auto">
              <a:spcAft>
                <a:spcPts val="0"/>
              </a:spcAft>
              <a:buFont typeface="Arial" pitchFamily="34" charset="0"/>
              <a:buChar char="•"/>
              <a:defRPr/>
            </a:pPr>
            <a:r>
              <a:rPr lang="zh-CN" altLang="en-US" sz="2600" dirty="0" smtClean="0">
                <a:solidFill>
                  <a:srgbClr val="FF0000"/>
                </a:solidFill>
                <a:latin typeface="黑体" pitchFamily="49" charset="-122"/>
                <a:ea typeface="黑体" pitchFamily="49" charset="-122"/>
              </a:rPr>
              <a:t>帮助别人 </a:t>
            </a:r>
            <a:r>
              <a:rPr lang="en-US" altLang="zh-CN" sz="2600" dirty="0" smtClean="0">
                <a:solidFill>
                  <a:srgbClr val="FF0000"/>
                </a:solidFill>
                <a:latin typeface="黑体" pitchFamily="49" charset="-122"/>
                <a:ea typeface="黑体" pitchFamily="49" charset="-122"/>
              </a:rPr>
              <a:t>— </a:t>
            </a:r>
            <a:r>
              <a:rPr lang="zh-CN" altLang="en-US" sz="2600" dirty="0" smtClean="0">
                <a:solidFill>
                  <a:srgbClr val="FF0000"/>
                </a:solidFill>
                <a:latin typeface="黑体" pitchFamily="49" charset="-122"/>
                <a:ea typeface="黑体" pitchFamily="49" charset="-122"/>
              </a:rPr>
              <a:t>心理动力学、人际系统动力学。</a:t>
            </a:r>
            <a:endParaRPr lang="en-US" altLang="zh-CN" sz="2600" dirty="0" smtClean="0">
              <a:solidFill>
                <a:srgbClr val="FF0000"/>
              </a:solidFill>
              <a:latin typeface="黑体" pitchFamily="49" charset="-122"/>
              <a:ea typeface="黑体" pitchFamily="49" charset="-122"/>
            </a:endParaRPr>
          </a:p>
          <a:p>
            <a:pPr fontAlgn="auto">
              <a:spcAft>
                <a:spcPts val="0"/>
              </a:spcAft>
              <a:buFont typeface="Arial" pitchFamily="34" charset="0"/>
              <a:buNone/>
              <a:defRPr/>
            </a:pPr>
            <a:r>
              <a:rPr lang="en-US" altLang="zh-CN" sz="2600" dirty="0" smtClean="0">
                <a:solidFill>
                  <a:srgbClr val="FF0000"/>
                </a:solidFill>
                <a:latin typeface="黑体" pitchFamily="49" charset="-122"/>
                <a:ea typeface="黑体" pitchFamily="49" charset="-122"/>
              </a:rPr>
              <a:t>     ——</a:t>
            </a:r>
            <a:r>
              <a:rPr lang="zh-CN" altLang="en-US" sz="2600" dirty="0" smtClean="0">
                <a:solidFill>
                  <a:srgbClr val="FF0000"/>
                </a:solidFill>
                <a:latin typeface="黑体" pitchFamily="49" charset="-122"/>
                <a:ea typeface="黑体" pitchFamily="49" charset="-122"/>
              </a:rPr>
              <a:t>争取多赢、双赢。 </a:t>
            </a:r>
            <a:endParaRPr lang="en-US" altLang="zh-CN" sz="2600" dirty="0" smtClean="0">
              <a:solidFill>
                <a:srgbClr val="FF0000"/>
              </a:solidFill>
              <a:latin typeface="黑体" pitchFamily="49" charset="-122"/>
              <a:ea typeface="黑体" pitchFamily="49" charset="-122"/>
            </a:endParaRPr>
          </a:p>
          <a:p>
            <a:pPr fontAlgn="auto">
              <a:lnSpc>
                <a:spcPct val="150000"/>
              </a:lnSpc>
              <a:spcAft>
                <a:spcPts val="0"/>
              </a:spcAft>
              <a:buFont typeface="Arial" pitchFamily="34" charset="0"/>
              <a:buNone/>
              <a:defRPr/>
            </a:pPr>
            <a:endParaRPr lang="zh-CN" altLang="en-US" sz="2600" dirty="0" smtClean="0">
              <a:latin typeface="黑体" pitchFamily="49" charset="-122"/>
              <a:ea typeface="黑体" pitchFamily="49" charset="-122"/>
            </a:endParaRPr>
          </a:p>
          <a:p>
            <a:pPr fontAlgn="auto">
              <a:spcAft>
                <a:spcPts val="0"/>
              </a:spcAft>
              <a:buFont typeface="Arial" pitchFamily="34" charset="0"/>
              <a:buNone/>
              <a:defRPr/>
            </a:pPr>
            <a:endParaRPr lang="zh-CN" altLang="en-US" dirty="0"/>
          </a:p>
        </p:txBody>
      </p:sp>
      <p:sp>
        <p:nvSpPr>
          <p:cNvPr id="30722" name="标题 3"/>
          <p:cNvSpPr>
            <a:spLocks noGrp="1"/>
          </p:cNvSpPr>
          <p:nvPr>
            <p:ph type="title"/>
          </p:nvPr>
        </p:nvSpPr>
        <p:spPr>
          <a:xfrm>
            <a:off x="250825" y="414338"/>
            <a:ext cx="8229600" cy="769937"/>
          </a:xfrm>
          <a:solidFill>
            <a:schemeClr val="bg1"/>
          </a:solidFill>
        </p:spPr>
        <p:txBody>
          <a:bodyPr>
            <a:spAutoFit/>
          </a:bodyPr>
          <a:lstStyle/>
          <a:p>
            <a:r>
              <a:rPr lang="en-US" altLang="zh-CN" smtClean="0">
                <a:latin typeface="黑体" pitchFamily="2" charset="-122"/>
                <a:ea typeface="黑体" pitchFamily="2" charset="-122"/>
              </a:rPr>
              <a:t>3.</a:t>
            </a:r>
            <a:r>
              <a:rPr lang="zh-CN" altLang="en-US" smtClean="0">
                <a:latin typeface="黑体" pitchFamily="2" charset="-122"/>
                <a:ea typeface="黑体" pitchFamily="2" charset="-122"/>
              </a:rPr>
              <a:t>人际互动关系的基本模式</a:t>
            </a:r>
            <a:endParaRPr lang="zh-CN" altLang="en-US" smtClean="0"/>
          </a:p>
        </p:txBody>
      </p:sp>
      <p:sp>
        <p:nvSpPr>
          <p:cNvPr id="7" name="Rectangle 2"/>
          <p:cNvSpPr txBox="1">
            <a:spLocks noChangeArrowheads="1"/>
          </p:cNvSpPr>
          <p:nvPr/>
        </p:nvSpPr>
        <p:spPr>
          <a:xfrm>
            <a:off x="647700" y="1412875"/>
            <a:ext cx="8245475" cy="1655763"/>
          </a:xfrm>
          <a:prstGeom prst="rect">
            <a:avLst/>
          </a:prstGeom>
        </p:spPr>
        <p:txBody>
          <a:bodyPr anchor="ctr">
            <a:normAutofit/>
          </a:bodyPr>
          <a:lstStyle/>
          <a:p>
            <a:pPr fontAlgn="auto">
              <a:spcAft>
                <a:spcPts val="0"/>
              </a:spcAft>
              <a:defRPr/>
            </a:pPr>
            <a:r>
              <a:rPr lang="en-US" altLang="zh-CN" sz="2400" dirty="0">
                <a:latin typeface="黑体" pitchFamily="49" charset="-122"/>
                <a:ea typeface="黑体" pitchFamily="49" charset="-122"/>
                <a:cs typeface="+mj-cs"/>
              </a:rPr>
              <a:t>“</a:t>
            </a:r>
            <a:r>
              <a:rPr lang="zh-CN" altLang="en-US" sz="2400" dirty="0">
                <a:latin typeface="黑体" pitchFamily="49" charset="-122"/>
                <a:ea typeface="黑体" pitchFamily="49" charset="-122"/>
                <a:cs typeface="+mj-cs"/>
              </a:rPr>
              <a:t>人是环境的产物”：系统中的</a:t>
            </a:r>
            <a:r>
              <a:rPr lang="zh-CN" altLang="en-US" sz="2400" dirty="0">
                <a:solidFill>
                  <a:srgbClr val="C00000"/>
                </a:solidFill>
                <a:latin typeface="黑体" pitchFamily="49" charset="-122"/>
                <a:ea typeface="黑体" pitchFamily="49" charset="-122"/>
                <a:cs typeface="+mj-cs"/>
              </a:rPr>
              <a:t>人际交流不可能直接操纵</a:t>
            </a:r>
            <a:r>
              <a:rPr lang="zh-CN" altLang="en-US" sz="2400" dirty="0">
                <a:latin typeface="黑体" pitchFamily="49" charset="-122"/>
                <a:ea typeface="黑体" pitchFamily="49" charset="-122"/>
                <a:cs typeface="+mj-cs"/>
              </a:rPr>
              <a:t>；所有参与者的共同作用，构成系统中每个个体的生活条件（系统现实）。</a:t>
            </a:r>
            <a:endParaRPr lang="zh-CN" altLang="en-US" sz="2400" dirty="0">
              <a:latin typeface="黑体" pitchFamily="49" charset="-122"/>
              <a:ea typeface="黑体" pitchFamily="49" charset="-122"/>
              <a:cs typeface="+mj-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灯片编号占位符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DE27C40-8D68-4957-BD05-DC3CB25BB123}" type="slidenum">
              <a:rPr lang="en-US" altLang="zh-CN">
                <a:solidFill>
                  <a:srgbClr val="898989"/>
                </a:solidFill>
              </a:rPr>
              <a:pPr fontAlgn="base">
                <a:spcBef>
                  <a:spcPct val="0"/>
                </a:spcBef>
                <a:spcAft>
                  <a:spcPct val="0"/>
                </a:spcAft>
              </a:pPr>
              <a:t>18</a:t>
            </a:fld>
            <a:endParaRPr lang="en-US" altLang="zh-CN">
              <a:solidFill>
                <a:srgbClr val="898989"/>
              </a:solidFill>
            </a:endParaRPr>
          </a:p>
        </p:txBody>
      </p:sp>
      <p:sp>
        <p:nvSpPr>
          <p:cNvPr id="238595" name="Rectangle 3"/>
          <p:cNvSpPr>
            <a:spLocks noGrp="1" noChangeArrowheads="1"/>
          </p:cNvSpPr>
          <p:nvPr>
            <p:ph type="body" idx="1"/>
          </p:nvPr>
        </p:nvSpPr>
        <p:spPr>
          <a:xfrm>
            <a:off x="323850" y="1412875"/>
            <a:ext cx="6192838" cy="5445125"/>
          </a:xfrm>
        </p:spPr>
        <p:txBody>
          <a:bodyPr rtlCol="0">
            <a:normAutofit fontScale="92500" lnSpcReduction="20000"/>
          </a:bodyPr>
          <a:lstStyle/>
          <a:p>
            <a:pPr marL="609600" indent="-609600" fontAlgn="auto">
              <a:lnSpc>
                <a:spcPct val="150000"/>
              </a:lnSpc>
              <a:spcAft>
                <a:spcPts val="0"/>
              </a:spcAft>
              <a:buFontTx/>
              <a:buAutoNum type="arabicPeriod"/>
              <a:defRPr/>
            </a:pPr>
            <a:r>
              <a:rPr lang="zh-CN" altLang="en-US" sz="2400" dirty="0">
                <a:latin typeface="黑体" pitchFamily="49" charset="-122"/>
                <a:ea typeface="黑体" pitchFamily="49" charset="-122"/>
              </a:rPr>
              <a:t>威逼： “要钱还是要命？” 强权、强盗与弱者间的关系现实。以避害心理为前提，强制形成共识。必须按规定规则行事。</a:t>
            </a:r>
          </a:p>
          <a:p>
            <a:pPr marL="609600" indent="-609600" fontAlgn="auto">
              <a:lnSpc>
                <a:spcPct val="150000"/>
              </a:lnSpc>
              <a:spcAft>
                <a:spcPts val="0"/>
              </a:spcAft>
              <a:buFontTx/>
              <a:buAutoNum type="arabicPeriod"/>
              <a:defRPr/>
            </a:pPr>
            <a:r>
              <a:rPr lang="zh-CN" altLang="en-US" sz="2400" dirty="0">
                <a:latin typeface="黑体" pitchFamily="49" charset="-122"/>
                <a:ea typeface="黑体" pitchFamily="49" charset="-122"/>
              </a:rPr>
              <a:t>利诱：以追求快感、驱利心理为动力进行“收买”，形成共识。 </a:t>
            </a:r>
          </a:p>
          <a:p>
            <a:pPr marL="609600" indent="-609600" fontAlgn="auto">
              <a:lnSpc>
                <a:spcPct val="150000"/>
              </a:lnSpc>
              <a:spcAft>
                <a:spcPts val="0"/>
              </a:spcAft>
              <a:buFontTx/>
              <a:buAutoNum type="arabicPeriod"/>
              <a:defRPr/>
            </a:pPr>
            <a:r>
              <a:rPr lang="zh-CN" altLang="en-US" sz="2400" dirty="0">
                <a:latin typeface="黑体" pitchFamily="49" charset="-122"/>
                <a:ea typeface="黑体" pitchFamily="49" charset="-122"/>
              </a:rPr>
              <a:t>共情、理解：平等互动形成共识性现实。痛苦、死亡置之度外，权力工具失效。 “甘地精神”。</a:t>
            </a:r>
          </a:p>
          <a:p>
            <a:pPr marL="609600" indent="-609600" fontAlgn="auto">
              <a:lnSpc>
                <a:spcPct val="150000"/>
              </a:lnSpc>
              <a:spcAft>
                <a:spcPts val="0"/>
              </a:spcAft>
              <a:buFontTx/>
              <a:buAutoNum type="arabicPeriod"/>
              <a:defRPr/>
            </a:pPr>
            <a:r>
              <a:rPr lang="zh-CN" altLang="en-US" sz="2400" dirty="0">
                <a:latin typeface="黑体" pitchFamily="49" charset="-122"/>
                <a:ea typeface="黑体" pitchFamily="49" charset="-122"/>
              </a:rPr>
              <a:t>信仰</a:t>
            </a:r>
            <a:r>
              <a:rPr lang="en-US" altLang="zh-CN" sz="2400" dirty="0">
                <a:latin typeface="黑体" pitchFamily="49" charset="-122"/>
                <a:ea typeface="黑体" pitchFamily="49" charset="-122"/>
              </a:rPr>
              <a:t>:</a:t>
            </a:r>
            <a:r>
              <a:rPr lang="zh-CN" altLang="en-US" sz="2400" dirty="0">
                <a:latin typeface="黑体" pitchFamily="49" charset="-122"/>
                <a:ea typeface="黑体" pitchFamily="49" charset="-122"/>
              </a:rPr>
              <a:t>信徒赋予首领确定共识内容的权力。失去这种共识，就产生</a:t>
            </a:r>
            <a:r>
              <a:rPr lang="zh-CN" altLang="en-US" sz="2400" dirty="0" smtClean="0">
                <a:latin typeface="黑体" pitchFamily="49" charset="-122"/>
                <a:ea typeface="黑体" pitchFamily="49" charset="-122"/>
              </a:rPr>
              <a:t>信仰、信任危机</a:t>
            </a:r>
            <a:r>
              <a:rPr lang="zh-CN" altLang="en-US" sz="2400" dirty="0">
                <a:latin typeface="黑体" pitchFamily="49" charset="-122"/>
                <a:ea typeface="黑体" pitchFamily="49" charset="-122"/>
              </a:rPr>
              <a:t>。</a:t>
            </a:r>
          </a:p>
          <a:p>
            <a:pPr marL="609600" indent="-609600" fontAlgn="auto">
              <a:lnSpc>
                <a:spcPct val="80000"/>
              </a:lnSpc>
              <a:spcAft>
                <a:spcPts val="0"/>
              </a:spcAft>
              <a:buFontTx/>
              <a:buNone/>
              <a:defRPr/>
            </a:pPr>
            <a:endParaRPr lang="zh-CN" altLang="en-US" sz="2400" dirty="0"/>
          </a:p>
          <a:p>
            <a:pPr marL="609600" indent="-609600" fontAlgn="auto">
              <a:lnSpc>
                <a:spcPct val="80000"/>
              </a:lnSpc>
              <a:spcAft>
                <a:spcPts val="0"/>
              </a:spcAft>
              <a:buFontTx/>
              <a:buNone/>
              <a:defRPr/>
            </a:pPr>
            <a:r>
              <a:rPr lang="zh-CN" altLang="en-US" sz="2400" dirty="0"/>
              <a:t>        </a:t>
            </a:r>
          </a:p>
        </p:txBody>
      </p:sp>
      <p:sp>
        <p:nvSpPr>
          <p:cNvPr id="31747" name="Text Box 4"/>
          <p:cNvSpPr txBox="1">
            <a:spLocks noChangeArrowheads="1"/>
          </p:cNvSpPr>
          <p:nvPr/>
        </p:nvSpPr>
        <p:spPr bwMode="auto">
          <a:xfrm>
            <a:off x="6588125" y="1844675"/>
            <a:ext cx="2241550" cy="915988"/>
          </a:xfrm>
          <a:prstGeom prst="rect">
            <a:avLst/>
          </a:prstGeom>
          <a:noFill/>
          <a:ln w="9525">
            <a:noFill/>
            <a:miter lim="800000"/>
            <a:headEnd/>
            <a:tailEnd/>
          </a:ln>
        </p:spPr>
        <p:txBody>
          <a:bodyPr wrap="none">
            <a:spAutoFit/>
          </a:bodyPr>
          <a:lstStyle/>
          <a:p>
            <a:r>
              <a:rPr lang="zh-CN" altLang="en-US">
                <a:solidFill>
                  <a:srgbClr val="000000"/>
                </a:solidFill>
                <a:latin typeface="Calibri" pitchFamily="34" charset="0"/>
              </a:rPr>
              <a:t>利用预先给定的，</a:t>
            </a:r>
          </a:p>
          <a:p>
            <a:r>
              <a:rPr lang="zh-CN" altLang="en-US">
                <a:solidFill>
                  <a:srgbClr val="000000"/>
                </a:solidFill>
                <a:latin typeface="Calibri" pitchFamily="34" charset="0"/>
              </a:rPr>
              <a:t>由硬性（生物性）</a:t>
            </a:r>
          </a:p>
          <a:p>
            <a:r>
              <a:rPr lang="zh-CN" altLang="en-US">
                <a:solidFill>
                  <a:srgbClr val="000000"/>
                </a:solidFill>
                <a:latin typeface="Calibri" pitchFamily="34" charset="0"/>
              </a:rPr>
              <a:t>现实所决定的规则）</a:t>
            </a:r>
          </a:p>
        </p:txBody>
      </p:sp>
      <p:sp>
        <p:nvSpPr>
          <p:cNvPr id="31748" name="Line 5"/>
          <p:cNvSpPr>
            <a:spLocks noChangeShapeType="1"/>
          </p:cNvSpPr>
          <p:nvPr/>
        </p:nvSpPr>
        <p:spPr bwMode="auto">
          <a:xfrm flipH="1" flipV="1">
            <a:off x="6300788" y="1844675"/>
            <a:ext cx="358775" cy="287338"/>
          </a:xfrm>
          <a:prstGeom prst="line">
            <a:avLst/>
          </a:prstGeom>
          <a:noFill/>
          <a:ln w="50800">
            <a:solidFill>
              <a:srgbClr val="FF0000"/>
            </a:solidFill>
            <a:round/>
            <a:headEnd/>
            <a:tailEnd type="triangle" w="med" len="med"/>
          </a:ln>
        </p:spPr>
        <p:txBody>
          <a:bodyPr/>
          <a:lstStyle/>
          <a:p>
            <a:endParaRPr lang="zh-CN" altLang="en-US"/>
          </a:p>
        </p:txBody>
      </p:sp>
      <p:sp>
        <p:nvSpPr>
          <p:cNvPr id="31749" name="Line 6"/>
          <p:cNvSpPr>
            <a:spLocks noChangeShapeType="1"/>
          </p:cNvSpPr>
          <p:nvPr/>
        </p:nvSpPr>
        <p:spPr bwMode="auto">
          <a:xfrm flipH="1">
            <a:off x="6084888" y="2565400"/>
            <a:ext cx="574675" cy="503238"/>
          </a:xfrm>
          <a:prstGeom prst="line">
            <a:avLst/>
          </a:prstGeom>
          <a:noFill/>
          <a:ln w="50800">
            <a:solidFill>
              <a:srgbClr val="FF0000"/>
            </a:solidFill>
            <a:round/>
            <a:headEnd/>
            <a:tailEnd type="triangle" w="med" len="med"/>
          </a:ln>
        </p:spPr>
        <p:txBody>
          <a:bodyPr/>
          <a:lstStyle/>
          <a:p>
            <a:endParaRPr lang="zh-CN" altLang="en-US"/>
          </a:p>
        </p:txBody>
      </p:sp>
      <p:sp>
        <p:nvSpPr>
          <p:cNvPr id="31750" name="Text Box 7"/>
          <p:cNvSpPr txBox="1">
            <a:spLocks noChangeArrowheads="1"/>
          </p:cNvSpPr>
          <p:nvPr/>
        </p:nvSpPr>
        <p:spPr bwMode="auto">
          <a:xfrm>
            <a:off x="6732588" y="3789363"/>
            <a:ext cx="2241550" cy="915987"/>
          </a:xfrm>
          <a:prstGeom prst="rect">
            <a:avLst/>
          </a:prstGeom>
          <a:noFill/>
          <a:ln w="9525">
            <a:noFill/>
            <a:miter lim="800000"/>
            <a:headEnd/>
            <a:tailEnd/>
          </a:ln>
        </p:spPr>
        <p:txBody>
          <a:bodyPr wrap="none">
            <a:spAutoFit/>
          </a:bodyPr>
          <a:lstStyle/>
          <a:p>
            <a:r>
              <a:rPr lang="zh-CN" altLang="en-US">
                <a:solidFill>
                  <a:srgbClr val="000000"/>
                </a:solidFill>
                <a:latin typeface="Calibri" pitchFamily="34" charset="0"/>
              </a:rPr>
              <a:t>利用后天形成的，</a:t>
            </a:r>
          </a:p>
          <a:p>
            <a:r>
              <a:rPr lang="zh-CN" altLang="en-US">
                <a:solidFill>
                  <a:srgbClr val="000000"/>
                </a:solidFill>
                <a:latin typeface="Calibri" pitchFamily="34" charset="0"/>
              </a:rPr>
              <a:t>由软性（社会性）</a:t>
            </a:r>
          </a:p>
          <a:p>
            <a:r>
              <a:rPr lang="zh-CN" altLang="en-US">
                <a:solidFill>
                  <a:srgbClr val="000000"/>
                </a:solidFill>
                <a:latin typeface="Calibri" pitchFamily="34" charset="0"/>
              </a:rPr>
              <a:t>现实所决定的规则）</a:t>
            </a:r>
          </a:p>
        </p:txBody>
      </p:sp>
      <p:sp>
        <p:nvSpPr>
          <p:cNvPr id="31751" name="Line 8"/>
          <p:cNvSpPr>
            <a:spLocks noChangeShapeType="1"/>
          </p:cNvSpPr>
          <p:nvPr/>
        </p:nvSpPr>
        <p:spPr bwMode="auto">
          <a:xfrm flipH="1">
            <a:off x="6300788" y="3933825"/>
            <a:ext cx="503237" cy="71438"/>
          </a:xfrm>
          <a:prstGeom prst="line">
            <a:avLst/>
          </a:prstGeom>
          <a:noFill/>
          <a:ln w="50800">
            <a:solidFill>
              <a:srgbClr val="FF0000"/>
            </a:solidFill>
            <a:round/>
            <a:headEnd/>
            <a:tailEnd type="triangle" w="med" len="med"/>
          </a:ln>
        </p:spPr>
        <p:txBody>
          <a:bodyPr/>
          <a:lstStyle/>
          <a:p>
            <a:endParaRPr lang="zh-CN" altLang="en-US"/>
          </a:p>
        </p:txBody>
      </p:sp>
      <p:sp>
        <p:nvSpPr>
          <p:cNvPr id="31752" name="Line 9"/>
          <p:cNvSpPr>
            <a:spLocks noChangeShapeType="1"/>
          </p:cNvSpPr>
          <p:nvPr/>
        </p:nvSpPr>
        <p:spPr bwMode="auto">
          <a:xfrm flipH="1">
            <a:off x="6156325" y="4076700"/>
            <a:ext cx="647700" cy="1439863"/>
          </a:xfrm>
          <a:prstGeom prst="line">
            <a:avLst/>
          </a:prstGeom>
          <a:noFill/>
          <a:ln w="50800">
            <a:solidFill>
              <a:srgbClr val="FF0000"/>
            </a:solidFill>
            <a:round/>
            <a:headEnd/>
            <a:tailEnd type="triangle" w="med" len="med"/>
          </a:ln>
        </p:spPr>
        <p:txBody>
          <a:bodyPr/>
          <a:lstStyle/>
          <a:p>
            <a:endParaRPr lang="zh-CN" altLang="en-US"/>
          </a:p>
        </p:txBody>
      </p:sp>
      <p:sp>
        <p:nvSpPr>
          <p:cNvPr id="31753" name="Text Box 10"/>
          <p:cNvSpPr txBox="1">
            <a:spLocks noChangeArrowheads="1"/>
          </p:cNvSpPr>
          <p:nvPr/>
        </p:nvSpPr>
        <p:spPr bwMode="auto">
          <a:xfrm>
            <a:off x="971550" y="549275"/>
            <a:ext cx="6913563" cy="579438"/>
          </a:xfrm>
          <a:prstGeom prst="rect">
            <a:avLst/>
          </a:prstGeom>
          <a:noFill/>
          <a:ln w="9525">
            <a:noFill/>
            <a:miter lim="800000"/>
            <a:headEnd/>
            <a:tailEnd/>
          </a:ln>
        </p:spPr>
        <p:txBody>
          <a:bodyPr>
            <a:spAutoFit/>
          </a:bodyPr>
          <a:lstStyle/>
          <a:p>
            <a:pPr>
              <a:spcBef>
                <a:spcPct val="50000"/>
              </a:spcBef>
            </a:pPr>
            <a:r>
              <a:rPr lang="zh-CN" altLang="en-US" sz="3200">
                <a:solidFill>
                  <a:srgbClr val="C00000"/>
                </a:solidFill>
                <a:latin typeface="黑体" pitchFamily="2" charset="-122"/>
                <a:ea typeface="黑体" pitchFamily="2" charset="-122"/>
              </a:rPr>
              <a:t>人际影响（间接操纵）的基本形式：</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灯片编号占位符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FF0D3C4-905F-494E-BA7B-446DD49D6C69}" type="slidenum">
              <a:rPr lang="en-US" altLang="zh-CN" smtClean="0">
                <a:solidFill>
                  <a:srgbClr val="898989"/>
                </a:solidFill>
              </a:rPr>
              <a:pPr fontAlgn="base">
                <a:spcBef>
                  <a:spcPct val="0"/>
                </a:spcBef>
                <a:spcAft>
                  <a:spcPct val="0"/>
                </a:spcAft>
              </a:pPr>
              <a:t>19</a:t>
            </a:fld>
            <a:endParaRPr lang="en-US" altLang="zh-CN" smtClean="0">
              <a:solidFill>
                <a:srgbClr val="898989"/>
              </a:solidFill>
            </a:endParaRPr>
          </a:p>
        </p:txBody>
      </p:sp>
      <p:sp>
        <p:nvSpPr>
          <p:cNvPr id="252930" name="Rectangle 2"/>
          <p:cNvSpPr>
            <a:spLocks noGrp="1" noChangeArrowheads="1"/>
          </p:cNvSpPr>
          <p:nvPr>
            <p:ph type="title"/>
          </p:nvPr>
        </p:nvSpPr>
        <p:spPr>
          <a:xfrm>
            <a:off x="684213" y="404813"/>
            <a:ext cx="6870700" cy="915987"/>
          </a:xfrm>
        </p:spPr>
        <p:txBody>
          <a:bodyPr rtlCol="0">
            <a:normAutofit fontScale="90000"/>
          </a:bodyPr>
          <a:lstStyle/>
          <a:p>
            <a:pPr fontAlgn="auto">
              <a:spcAft>
                <a:spcPts val="0"/>
              </a:spcAft>
              <a:defRPr/>
            </a:pPr>
            <a:r>
              <a:rPr lang="zh-CN" altLang="en-US" sz="3200" dirty="0">
                <a:solidFill>
                  <a:srgbClr val="C00000"/>
                </a:solidFill>
                <a:latin typeface="黑体" pitchFamily="49" charset="-122"/>
                <a:ea typeface="黑体" pitchFamily="49" charset="-122"/>
              </a:rPr>
              <a:t>矛盾、冲突和战争的</a:t>
            </a:r>
            <a:r>
              <a:rPr lang="zh-CN" altLang="en-US" sz="3200" dirty="0" smtClean="0">
                <a:solidFill>
                  <a:srgbClr val="C00000"/>
                </a:solidFill>
                <a:latin typeface="黑体" pitchFamily="49" charset="-122"/>
                <a:ea typeface="黑体" pitchFamily="49" charset="-122"/>
              </a:rPr>
              <a:t>基本模式（</a:t>
            </a:r>
            <a:r>
              <a:rPr lang="en-US" altLang="zh-CN" sz="3200" dirty="0" err="1" smtClean="0">
                <a:solidFill>
                  <a:srgbClr val="C00000"/>
                </a:solidFill>
                <a:latin typeface="黑体" pitchFamily="49" charset="-122"/>
                <a:ea typeface="黑体" pitchFamily="49" charset="-122"/>
              </a:rPr>
              <a:t>F.B.Simon</a:t>
            </a:r>
            <a:r>
              <a:rPr lang="zh-CN" altLang="en-US" sz="3200" dirty="0" smtClean="0">
                <a:solidFill>
                  <a:srgbClr val="C00000"/>
                </a:solidFill>
                <a:latin typeface="黑体" pitchFamily="49" charset="-122"/>
                <a:ea typeface="黑体" pitchFamily="49" charset="-122"/>
              </a:rPr>
              <a:t>）</a:t>
            </a:r>
            <a:endParaRPr lang="zh-CN" altLang="en-US" sz="3200" dirty="0">
              <a:solidFill>
                <a:srgbClr val="C00000"/>
              </a:solidFill>
              <a:latin typeface="黑体" pitchFamily="49" charset="-122"/>
              <a:ea typeface="黑体" pitchFamily="49" charset="-122"/>
            </a:endParaRPr>
          </a:p>
        </p:txBody>
      </p:sp>
      <p:graphicFrame>
        <p:nvGraphicFramePr>
          <p:cNvPr id="252931" name="Group 3"/>
          <p:cNvGraphicFramePr>
            <a:graphicFrameLocks noGrp="1"/>
          </p:cNvGraphicFramePr>
          <p:nvPr>
            <p:ph idx="1"/>
          </p:nvPr>
        </p:nvGraphicFramePr>
        <p:xfrm>
          <a:off x="1979613" y="1484313"/>
          <a:ext cx="4968875" cy="3960812"/>
        </p:xfrm>
        <a:graphic>
          <a:graphicData uri="http://schemas.openxmlformats.org/drawingml/2006/table">
            <a:tbl>
              <a:tblPr/>
              <a:tblGrid>
                <a:gridCol w="2485174"/>
                <a:gridCol w="2483377"/>
              </a:tblGrid>
              <a:tr h="198022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zh-CN" sz="2800" b="0" i="0" u="none" strike="noStrike" cap="none" normalizeH="0" baseline="0" dirty="0" smtClean="0">
                        <a:ln>
                          <a:noFill/>
                        </a:ln>
                        <a:solidFill>
                          <a:srgbClr val="002060"/>
                        </a:solidFill>
                        <a:effectLst/>
                        <a:latin typeface="华文琥珀" pitchFamily="2" charset="-122"/>
                        <a:ea typeface="华文琥珀" pitchFamily="2" charset="-122"/>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800" b="0" i="0" u="none" strike="noStrike" cap="none" normalizeH="0" baseline="0" dirty="0" smtClean="0">
                          <a:ln>
                            <a:noFill/>
                          </a:ln>
                          <a:solidFill>
                            <a:srgbClr val="002060"/>
                          </a:solidFill>
                          <a:effectLst/>
                          <a:latin typeface="华文琥珀" pitchFamily="2" charset="-122"/>
                          <a:ea typeface="华文琥珀" pitchFamily="2" charset="-122"/>
                        </a:rPr>
                        <a:t>支持</a:t>
                      </a:r>
                      <a:endParaRPr kumimoji="0" lang="en-US" altLang="zh-CN" sz="2800" b="0" i="0" u="none" strike="noStrike" cap="none" normalizeH="0" baseline="0" dirty="0" smtClean="0">
                        <a:ln>
                          <a:noFill/>
                        </a:ln>
                        <a:solidFill>
                          <a:srgbClr val="002060"/>
                        </a:solidFill>
                        <a:effectLst/>
                        <a:latin typeface="华文琥珀" pitchFamily="2" charset="-122"/>
                        <a:ea typeface="华文琥珀" pitchFamily="2" charset="-122"/>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400" b="0" i="0" u="none" strike="noStrike" cap="none" normalizeH="0" baseline="0" dirty="0" smtClean="0">
                          <a:ln>
                            <a:noFill/>
                          </a:ln>
                          <a:solidFill>
                            <a:srgbClr val="002060"/>
                          </a:solidFill>
                          <a:effectLst/>
                          <a:latin typeface="华文琥珀" pitchFamily="2" charset="-122"/>
                          <a:ea typeface="华文琥珀" pitchFamily="2" charset="-122"/>
                        </a:rPr>
                        <a:t>（形成共识）</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zh-CN" sz="2800" b="0" i="0" u="none" strike="noStrike" cap="none" normalizeH="0" baseline="0" dirty="0" smtClean="0">
                        <a:ln>
                          <a:noFill/>
                        </a:ln>
                        <a:solidFill>
                          <a:srgbClr val="002060"/>
                        </a:solidFill>
                        <a:effectLst/>
                        <a:latin typeface="华文琥珀" pitchFamily="2" charset="-122"/>
                        <a:ea typeface="华文琥珀" pitchFamily="2" charset="-122"/>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800" b="0" i="0" u="none" strike="noStrike" cap="none" normalizeH="0" baseline="0" dirty="0" smtClean="0">
                          <a:ln>
                            <a:noFill/>
                          </a:ln>
                          <a:solidFill>
                            <a:srgbClr val="002060"/>
                          </a:solidFill>
                          <a:effectLst/>
                          <a:latin typeface="华文琥珀" pitchFamily="2" charset="-122"/>
                          <a:ea typeface="华文琥珀" pitchFamily="2" charset="-122"/>
                        </a:rPr>
                        <a:t>既支持又反对</a:t>
                      </a:r>
                      <a:endParaRPr kumimoji="0" lang="en-US" altLang="zh-CN" sz="2800" b="0" i="0" u="none" strike="noStrike" cap="none" normalizeH="0" baseline="0" dirty="0" smtClean="0">
                        <a:ln>
                          <a:noFill/>
                        </a:ln>
                        <a:solidFill>
                          <a:srgbClr val="002060"/>
                        </a:solidFill>
                        <a:effectLst/>
                        <a:latin typeface="华文琥珀" pitchFamily="2" charset="-122"/>
                        <a:ea typeface="华文琥珀" pitchFamily="2" charset="-122"/>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400" b="0" i="0" u="none" strike="noStrike" cap="none" normalizeH="0" baseline="0" dirty="0" smtClean="0">
                          <a:ln>
                            <a:noFill/>
                          </a:ln>
                          <a:solidFill>
                            <a:srgbClr val="002060"/>
                          </a:solidFill>
                          <a:effectLst/>
                          <a:latin typeface="华文琥珀" pitchFamily="2" charset="-122"/>
                          <a:ea typeface="华文琥珀" pitchFamily="2" charset="-122"/>
                        </a:rPr>
                        <a:t>（有保留的共识）</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8022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zh-CN" sz="2800" b="0" i="0" u="none" strike="noStrike" cap="none" normalizeH="0" baseline="0" dirty="0" smtClean="0">
                        <a:ln>
                          <a:noFill/>
                        </a:ln>
                        <a:solidFill>
                          <a:srgbClr val="002060"/>
                        </a:solidFill>
                        <a:effectLst/>
                        <a:latin typeface="华文琥珀" pitchFamily="2" charset="-122"/>
                        <a:ea typeface="华文琥珀" pitchFamily="2" charset="-122"/>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800" b="0" i="0" u="none" strike="noStrike" cap="none" normalizeH="0" baseline="0" dirty="0" smtClean="0">
                          <a:ln>
                            <a:noFill/>
                          </a:ln>
                          <a:solidFill>
                            <a:srgbClr val="002060"/>
                          </a:solidFill>
                          <a:effectLst/>
                          <a:latin typeface="华文琥珀" pitchFamily="2" charset="-122"/>
                          <a:ea typeface="华文琥珀" pitchFamily="2" charset="-122"/>
                        </a:rPr>
                        <a:t>既不支持也不反对</a:t>
                      </a:r>
                      <a:endParaRPr kumimoji="0" lang="en-US" altLang="zh-CN" sz="2800" b="0" i="0" u="none" strike="noStrike" cap="none" normalizeH="0" baseline="0" dirty="0" smtClean="0">
                        <a:ln>
                          <a:noFill/>
                        </a:ln>
                        <a:solidFill>
                          <a:srgbClr val="002060"/>
                        </a:solidFill>
                        <a:effectLst/>
                        <a:latin typeface="华文琥珀" pitchFamily="2" charset="-122"/>
                        <a:ea typeface="华文琥珀" pitchFamily="2" charset="-122"/>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400" b="0" i="0" u="none" strike="noStrike" cap="none" normalizeH="0" baseline="0" dirty="0" smtClean="0">
                          <a:ln>
                            <a:noFill/>
                          </a:ln>
                          <a:solidFill>
                            <a:srgbClr val="002060"/>
                          </a:solidFill>
                          <a:effectLst/>
                          <a:latin typeface="华文琥珀" pitchFamily="2" charset="-122"/>
                          <a:ea typeface="华文琥珀" pitchFamily="2" charset="-122"/>
                        </a:rPr>
                        <a:t>（不表态）</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zh-CN" sz="2800" b="0" i="0" u="none" strike="noStrike" cap="none" normalizeH="0" baseline="0" dirty="0" smtClean="0">
                        <a:ln>
                          <a:noFill/>
                        </a:ln>
                        <a:solidFill>
                          <a:srgbClr val="002060"/>
                        </a:solidFill>
                        <a:effectLst/>
                        <a:latin typeface="华文琥珀" pitchFamily="2" charset="-122"/>
                        <a:ea typeface="华文琥珀" pitchFamily="2" charset="-122"/>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800" b="0" i="0" u="none" strike="noStrike" cap="none" normalizeH="0" baseline="0" dirty="0" smtClean="0">
                          <a:ln>
                            <a:noFill/>
                          </a:ln>
                          <a:solidFill>
                            <a:srgbClr val="002060"/>
                          </a:solidFill>
                          <a:effectLst/>
                          <a:latin typeface="华文琥珀" pitchFamily="2" charset="-122"/>
                          <a:ea typeface="华文琥珀" pitchFamily="2" charset="-122"/>
                        </a:rPr>
                        <a:t>反对</a:t>
                      </a:r>
                      <a:endParaRPr kumimoji="0" lang="en-US" altLang="zh-CN" sz="2800" b="0" i="0" u="none" strike="noStrike" cap="none" normalizeH="0" baseline="0" dirty="0" smtClean="0">
                        <a:ln>
                          <a:noFill/>
                        </a:ln>
                        <a:solidFill>
                          <a:srgbClr val="002060"/>
                        </a:solidFill>
                        <a:effectLst/>
                        <a:latin typeface="华文琥珀" pitchFamily="2" charset="-122"/>
                        <a:ea typeface="华文琥珀" pitchFamily="2" charset="-122"/>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400" b="0" i="0" u="none" strike="noStrike" cap="none" normalizeH="0" baseline="0" dirty="0" smtClean="0">
                          <a:ln>
                            <a:noFill/>
                          </a:ln>
                          <a:solidFill>
                            <a:srgbClr val="002060"/>
                          </a:solidFill>
                          <a:effectLst/>
                          <a:latin typeface="华文琥珀" pitchFamily="2" charset="-122"/>
                          <a:ea typeface="华文琥珀" pitchFamily="2" charset="-122"/>
                        </a:rPr>
                        <a:t>（拒绝共识）</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2782" name="AutoShape 14"/>
          <p:cNvSpPr>
            <a:spLocks noChangeArrowheads="1"/>
          </p:cNvSpPr>
          <p:nvPr/>
        </p:nvSpPr>
        <p:spPr bwMode="auto">
          <a:xfrm rot="-2521354">
            <a:off x="4211638" y="2636838"/>
            <a:ext cx="360362" cy="1728787"/>
          </a:xfrm>
          <a:prstGeom prst="upDownArrow">
            <a:avLst>
              <a:gd name="adj1" fmla="val 50000"/>
              <a:gd name="adj2" fmla="val 95947"/>
            </a:avLst>
          </a:prstGeom>
          <a:solidFill>
            <a:srgbClr val="CC3300"/>
          </a:solidFill>
          <a:ln w="3175">
            <a:solidFill>
              <a:schemeClr val="tx1"/>
            </a:solidFill>
            <a:miter lim="800000"/>
            <a:headEnd/>
            <a:tailEnd/>
          </a:ln>
        </p:spPr>
        <p:txBody>
          <a:bodyPr vert="eaVert" wrap="none" anchor="ctr"/>
          <a:lstStyle/>
          <a:p>
            <a:endParaRPr lang="zh-CN" altLang="en-US">
              <a:solidFill>
                <a:srgbClr val="000000"/>
              </a:solidFill>
              <a:latin typeface="Calibri" pitchFamily="34" charset="0"/>
            </a:endParaRPr>
          </a:p>
        </p:txBody>
      </p:sp>
      <p:sp>
        <p:nvSpPr>
          <p:cNvPr id="32783" name="AutoShape 15"/>
          <p:cNvSpPr>
            <a:spLocks noChangeArrowheads="1"/>
          </p:cNvSpPr>
          <p:nvPr/>
        </p:nvSpPr>
        <p:spPr bwMode="auto">
          <a:xfrm>
            <a:off x="3203575" y="2781300"/>
            <a:ext cx="179388" cy="1296988"/>
          </a:xfrm>
          <a:prstGeom prst="upDownArrow">
            <a:avLst>
              <a:gd name="adj1" fmla="val 50000"/>
              <a:gd name="adj2" fmla="val 144601"/>
            </a:avLst>
          </a:prstGeom>
          <a:solidFill>
            <a:srgbClr val="FF00FF"/>
          </a:solidFill>
          <a:ln w="3175">
            <a:solidFill>
              <a:schemeClr val="tx1"/>
            </a:solidFill>
            <a:prstDash val="sysDot"/>
            <a:miter lim="800000"/>
            <a:headEnd/>
            <a:tailEnd/>
          </a:ln>
        </p:spPr>
        <p:txBody>
          <a:bodyPr vert="eaVert" wrap="none" anchor="ctr"/>
          <a:lstStyle/>
          <a:p>
            <a:endParaRPr lang="zh-CN" altLang="en-US">
              <a:solidFill>
                <a:srgbClr val="000000"/>
              </a:solidFill>
              <a:latin typeface="Calibri" pitchFamily="34" charset="0"/>
            </a:endParaRPr>
          </a:p>
        </p:txBody>
      </p:sp>
      <p:sp>
        <p:nvSpPr>
          <p:cNvPr id="32784" name="AutoShape 16"/>
          <p:cNvSpPr>
            <a:spLocks noChangeArrowheads="1"/>
          </p:cNvSpPr>
          <p:nvPr/>
        </p:nvSpPr>
        <p:spPr bwMode="auto">
          <a:xfrm rot="-5400000">
            <a:off x="3168651" y="4832350"/>
            <a:ext cx="360362" cy="1728787"/>
          </a:xfrm>
          <a:prstGeom prst="upDownArrow">
            <a:avLst>
              <a:gd name="adj1" fmla="val 50000"/>
              <a:gd name="adj2" fmla="val 95947"/>
            </a:avLst>
          </a:prstGeom>
          <a:solidFill>
            <a:srgbClr val="CC3300"/>
          </a:solidFill>
          <a:ln w="3175">
            <a:solidFill>
              <a:schemeClr val="tx1"/>
            </a:solidFill>
            <a:miter lim="800000"/>
            <a:headEnd/>
            <a:tailEnd/>
          </a:ln>
        </p:spPr>
        <p:txBody>
          <a:bodyPr vert="eaVert" wrap="none" anchor="ctr"/>
          <a:lstStyle/>
          <a:p>
            <a:endParaRPr lang="zh-CN" altLang="en-US">
              <a:solidFill>
                <a:srgbClr val="000000"/>
              </a:solidFill>
              <a:latin typeface="Calibri" pitchFamily="34" charset="0"/>
            </a:endParaRPr>
          </a:p>
        </p:txBody>
      </p:sp>
      <p:sp>
        <p:nvSpPr>
          <p:cNvPr id="32785" name="AutoShape 17"/>
          <p:cNvSpPr>
            <a:spLocks noChangeArrowheads="1"/>
          </p:cNvSpPr>
          <p:nvPr/>
        </p:nvSpPr>
        <p:spPr bwMode="auto">
          <a:xfrm rot="-5400000">
            <a:off x="3259138" y="5427663"/>
            <a:ext cx="179387" cy="1728787"/>
          </a:xfrm>
          <a:prstGeom prst="upDownArrow">
            <a:avLst>
              <a:gd name="adj1" fmla="val 50000"/>
              <a:gd name="adj2" fmla="val 192744"/>
            </a:avLst>
          </a:prstGeom>
          <a:solidFill>
            <a:srgbClr val="FF00FF"/>
          </a:solidFill>
          <a:ln w="3175">
            <a:solidFill>
              <a:schemeClr val="tx1"/>
            </a:solidFill>
            <a:prstDash val="sysDot"/>
            <a:miter lim="800000"/>
            <a:headEnd/>
            <a:tailEnd/>
          </a:ln>
        </p:spPr>
        <p:txBody>
          <a:bodyPr vert="eaVert" wrap="none" anchor="ctr"/>
          <a:lstStyle/>
          <a:p>
            <a:endParaRPr lang="zh-CN" altLang="en-US">
              <a:solidFill>
                <a:srgbClr val="000000"/>
              </a:solidFill>
              <a:latin typeface="Calibri" pitchFamily="34" charset="0"/>
            </a:endParaRPr>
          </a:p>
        </p:txBody>
      </p:sp>
      <p:sp>
        <p:nvSpPr>
          <p:cNvPr id="32786" name="Text Box 18"/>
          <p:cNvSpPr txBox="1">
            <a:spLocks noChangeArrowheads="1"/>
          </p:cNvSpPr>
          <p:nvPr/>
        </p:nvSpPr>
        <p:spPr bwMode="auto">
          <a:xfrm>
            <a:off x="4984750" y="5451475"/>
            <a:ext cx="869950" cy="366713"/>
          </a:xfrm>
          <a:prstGeom prst="rect">
            <a:avLst/>
          </a:prstGeom>
          <a:noFill/>
          <a:ln w="9525">
            <a:noFill/>
            <a:miter lim="800000"/>
            <a:headEnd/>
            <a:tailEnd/>
          </a:ln>
        </p:spPr>
        <p:txBody>
          <a:bodyPr wrap="none">
            <a:spAutoFit/>
          </a:bodyPr>
          <a:lstStyle/>
          <a:p>
            <a:r>
              <a:rPr lang="zh-CN" altLang="en-US">
                <a:solidFill>
                  <a:srgbClr val="000000"/>
                </a:solidFill>
                <a:latin typeface="Calibri" pitchFamily="34" charset="0"/>
              </a:rPr>
              <a:t>强冲突</a:t>
            </a:r>
          </a:p>
        </p:txBody>
      </p:sp>
      <p:sp>
        <p:nvSpPr>
          <p:cNvPr id="32787" name="Text Box 19"/>
          <p:cNvSpPr txBox="1">
            <a:spLocks noChangeArrowheads="1"/>
          </p:cNvSpPr>
          <p:nvPr/>
        </p:nvSpPr>
        <p:spPr bwMode="auto">
          <a:xfrm>
            <a:off x="5003800" y="6021388"/>
            <a:ext cx="869950" cy="366712"/>
          </a:xfrm>
          <a:prstGeom prst="rect">
            <a:avLst/>
          </a:prstGeom>
          <a:noFill/>
          <a:ln w="9525">
            <a:noFill/>
            <a:miter lim="800000"/>
            <a:headEnd/>
            <a:tailEnd/>
          </a:ln>
        </p:spPr>
        <p:txBody>
          <a:bodyPr wrap="none">
            <a:spAutoFit/>
          </a:bodyPr>
          <a:lstStyle/>
          <a:p>
            <a:r>
              <a:rPr lang="zh-CN" altLang="en-US">
                <a:solidFill>
                  <a:srgbClr val="000000"/>
                </a:solidFill>
                <a:latin typeface="Calibri" pitchFamily="34" charset="0"/>
              </a:rPr>
              <a:t>弱冲突</a:t>
            </a:r>
          </a:p>
        </p:txBody>
      </p:sp>
      <p:sp>
        <p:nvSpPr>
          <p:cNvPr id="32788" name="AutoShape 17"/>
          <p:cNvSpPr>
            <a:spLocks noChangeArrowheads="1"/>
          </p:cNvSpPr>
          <p:nvPr/>
        </p:nvSpPr>
        <p:spPr bwMode="auto">
          <a:xfrm rot="-5400000">
            <a:off x="4194175" y="1790701"/>
            <a:ext cx="179387" cy="1008062"/>
          </a:xfrm>
          <a:prstGeom prst="upDownArrow">
            <a:avLst>
              <a:gd name="adj1" fmla="val 50000"/>
              <a:gd name="adj2" fmla="val 192727"/>
            </a:avLst>
          </a:prstGeom>
          <a:solidFill>
            <a:srgbClr val="FF00FF"/>
          </a:solidFill>
          <a:ln w="3175">
            <a:solidFill>
              <a:schemeClr val="tx1"/>
            </a:solidFill>
            <a:prstDash val="sysDot"/>
            <a:miter lim="800000"/>
            <a:headEnd/>
            <a:tailEnd/>
          </a:ln>
        </p:spPr>
        <p:txBody>
          <a:bodyPr vert="eaVert" wrap="none" anchor="ctr"/>
          <a:lstStyle/>
          <a:p>
            <a:endParaRPr lang="zh-CN" altLang="en-US">
              <a:solidFill>
                <a:srgbClr val="000000"/>
              </a:solidFill>
              <a:latin typeface="Calibri"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灯片编号占位符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3637681-8131-4F09-A667-F2E361F42B23}" type="slidenum">
              <a:rPr lang="en-US" altLang="zh-CN">
                <a:solidFill>
                  <a:srgbClr val="898989"/>
                </a:solidFill>
              </a:rPr>
              <a:pPr fontAlgn="base">
                <a:spcBef>
                  <a:spcPct val="0"/>
                </a:spcBef>
                <a:spcAft>
                  <a:spcPct val="0"/>
                </a:spcAft>
              </a:pPr>
              <a:t>20</a:t>
            </a:fld>
            <a:endParaRPr lang="en-US" altLang="zh-CN">
              <a:solidFill>
                <a:srgbClr val="898989"/>
              </a:solidFill>
            </a:endParaRPr>
          </a:p>
        </p:txBody>
      </p:sp>
      <p:sp>
        <p:nvSpPr>
          <p:cNvPr id="239619" name="Rectangle 3"/>
          <p:cNvSpPr>
            <a:spLocks noGrp="1" noChangeArrowheads="1"/>
          </p:cNvSpPr>
          <p:nvPr>
            <p:ph type="body" idx="1"/>
          </p:nvPr>
        </p:nvSpPr>
        <p:spPr>
          <a:xfrm>
            <a:off x="755650" y="1341438"/>
            <a:ext cx="7777163" cy="1655762"/>
          </a:xfrm>
          <a:ln w="57150">
            <a:solidFill>
              <a:schemeClr val="accent1"/>
            </a:solidFill>
          </a:ln>
        </p:spPr>
        <p:txBody>
          <a:bodyPr rtlCol="0">
            <a:normAutofit fontScale="85000" lnSpcReduction="10000"/>
          </a:bodyPr>
          <a:lstStyle/>
          <a:p>
            <a:pPr fontAlgn="auto">
              <a:lnSpc>
                <a:spcPct val="150000"/>
              </a:lnSpc>
              <a:spcAft>
                <a:spcPts val="0"/>
              </a:spcAft>
              <a:buFont typeface="Arial" pitchFamily="34" charset="0"/>
              <a:buChar char="•"/>
              <a:defRPr/>
            </a:pPr>
            <a:r>
              <a:rPr lang="zh-CN" altLang="en-US" sz="2400" dirty="0" smtClean="0">
                <a:latin typeface="黑体" pitchFamily="49" charset="-122"/>
                <a:ea typeface="黑体" pitchFamily="49" charset="-122"/>
              </a:rPr>
              <a:t>当前糟糕的医患关系，可以用共识缺乏及权力结构、权力斗争来解释：</a:t>
            </a:r>
            <a:r>
              <a:rPr lang="zh-CN" altLang="en-US" sz="2400" b="1" dirty="0" smtClean="0">
                <a:solidFill>
                  <a:srgbClr val="C00000"/>
                </a:solidFill>
                <a:latin typeface="黑体" pitchFamily="49" charset="-122"/>
                <a:ea typeface="黑体" pitchFamily="49" charset="-122"/>
              </a:rPr>
              <a:t>忽略</a:t>
            </a:r>
            <a:r>
              <a:rPr lang="zh-CN" altLang="en-US" sz="2400" b="1" dirty="0">
                <a:solidFill>
                  <a:srgbClr val="C00000"/>
                </a:solidFill>
                <a:latin typeface="黑体" pitchFamily="49" charset="-122"/>
                <a:ea typeface="黑体" pitchFamily="49" charset="-122"/>
              </a:rPr>
              <a:t>互动关系中</a:t>
            </a:r>
            <a:r>
              <a:rPr lang="zh-CN" altLang="en-US" sz="2400" b="1" dirty="0" smtClean="0">
                <a:solidFill>
                  <a:srgbClr val="C00000"/>
                </a:solidFill>
                <a:latin typeface="黑体" pitchFamily="49" charset="-122"/>
                <a:ea typeface="黑体" pitchFamily="49" charset="-122"/>
              </a:rPr>
              <a:t>的交互性、互惠性</a:t>
            </a:r>
            <a:r>
              <a:rPr lang="zh-CN" altLang="en-US" sz="2400" b="1" dirty="0">
                <a:solidFill>
                  <a:srgbClr val="C00000"/>
                </a:solidFill>
                <a:latin typeface="黑体" pitchFamily="49" charset="-122"/>
                <a:ea typeface="黑体" pitchFamily="49" charset="-122"/>
              </a:rPr>
              <a:t>，错用软性、硬性现实，进行一厢情愿式的直接操纵</a:t>
            </a:r>
            <a:r>
              <a:rPr lang="zh-CN" altLang="en-US" sz="2400" b="1" dirty="0" smtClean="0">
                <a:solidFill>
                  <a:srgbClr val="C00000"/>
                </a:solidFill>
                <a:latin typeface="黑体" pitchFamily="49" charset="-122"/>
                <a:ea typeface="黑体" pitchFamily="49" charset="-122"/>
              </a:rPr>
              <a:t>，增加冲突、失败</a:t>
            </a:r>
            <a:r>
              <a:rPr lang="zh-CN" altLang="en-US" sz="2400" b="1" dirty="0">
                <a:solidFill>
                  <a:srgbClr val="C00000"/>
                </a:solidFill>
                <a:latin typeface="黑体" pitchFamily="49" charset="-122"/>
                <a:ea typeface="黑体" pitchFamily="49" charset="-122"/>
              </a:rPr>
              <a:t>的机会</a:t>
            </a:r>
            <a:r>
              <a:rPr lang="zh-CN" altLang="en-US" sz="2400" b="1" dirty="0" smtClean="0">
                <a:solidFill>
                  <a:srgbClr val="C00000"/>
                </a:solidFill>
                <a:latin typeface="黑体" pitchFamily="49" charset="-122"/>
                <a:ea typeface="黑体" pitchFamily="49" charset="-122"/>
              </a:rPr>
              <a:t>。</a:t>
            </a:r>
            <a:endParaRPr lang="en-US" altLang="zh-CN" sz="2400" b="1" dirty="0" smtClean="0">
              <a:solidFill>
                <a:srgbClr val="C00000"/>
              </a:solidFill>
              <a:latin typeface="黑体" pitchFamily="49" charset="-122"/>
              <a:ea typeface="黑体" pitchFamily="49" charset="-122"/>
            </a:endParaRPr>
          </a:p>
          <a:p>
            <a:pPr fontAlgn="auto">
              <a:lnSpc>
                <a:spcPct val="150000"/>
              </a:lnSpc>
              <a:spcAft>
                <a:spcPts val="0"/>
              </a:spcAft>
              <a:buFont typeface="Arial" pitchFamily="34" charset="0"/>
              <a:buChar char="•"/>
              <a:defRPr/>
            </a:pPr>
            <a:endParaRPr lang="en-US" altLang="zh-CN" sz="2400" b="1" dirty="0" smtClean="0">
              <a:solidFill>
                <a:srgbClr val="C00000"/>
              </a:solidFill>
              <a:latin typeface="黑体" pitchFamily="49" charset="-122"/>
              <a:ea typeface="黑体" pitchFamily="49" charset="-122"/>
            </a:endParaRPr>
          </a:p>
          <a:p>
            <a:pPr fontAlgn="auto">
              <a:lnSpc>
                <a:spcPct val="150000"/>
              </a:lnSpc>
              <a:spcAft>
                <a:spcPts val="0"/>
              </a:spcAft>
              <a:buFont typeface="Arial" pitchFamily="34" charset="0"/>
              <a:buChar char="•"/>
              <a:defRPr/>
            </a:pPr>
            <a:endParaRPr lang="en-US" altLang="zh-CN" sz="2400" dirty="0" smtClean="0">
              <a:latin typeface="黑体" pitchFamily="49" charset="-122"/>
              <a:ea typeface="黑体" pitchFamily="49" charset="-122"/>
            </a:endParaRPr>
          </a:p>
        </p:txBody>
      </p:sp>
      <p:sp>
        <p:nvSpPr>
          <p:cNvPr id="239620" name="Text Box 4"/>
          <p:cNvSpPr txBox="1">
            <a:spLocks noChangeArrowheads="1"/>
          </p:cNvSpPr>
          <p:nvPr/>
        </p:nvSpPr>
        <p:spPr bwMode="auto">
          <a:xfrm>
            <a:off x="468313" y="404813"/>
            <a:ext cx="8351837" cy="708025"/>
          </a:xfrm>
          <a:prstGeom prst="rect">
            <a:avLst/>
          </a:prstGeom>
          <a:noFill/>
          <a:ln w="9525">
            <a:noFill/>
            <a:miter lim="800000"/>
            <a:headEnd/>
            <a:tailEnd/>
          </a:ln>
          <a:effectLst/>
        </p:spPr>
        <p:txBody>
          <a:bodyPr>
            <a:spAutoFit/>
          </a:bodyPr>
          <a:lstStyle/>
          <a:p>
            <a:pPr algn="ctr" fontAlgn="auto">
              <a:spcAft>
                <a:spcPts val="0"/>
              </a:spcAft>
              <a:defRPr/>
            </a:pPr>
            <a:r>
              <a:rPr lang="en-US" altLang="zh-CN" sz="4000" dirty="0">
                <a:latin typeface="黑体" pitchFamily="49" charset="-122"/>
                <a:ea typeface="黑体" pitchFamily="49" charset="-122"/>
                <a:cs typeface="+mj-cs"/>
              </a:rPr>
              <a:t>4.</a:t>
            </a:r>
            <a:r>
              <a:rPr lang="zh-CN" altLang="en-US" sz="4000" dirty="0">
                <a:latin typeface="黑体" pitchFamily="49" charset="-122"/>
                <a:ea typeface="黑体" pitchFamily="49" charset="-122"/>
                <a:cs typeface="+mj-cs"/>
              </a:rPr>
              <a:t>博弈论的应用实例</a:t>
            </a:r>
            <a:endParaRPr lang="zh-CN" altLang="en-US" sz="4000" dirty="0">
              <a:latin typeface="黑体" pitchFamily="49" charset="-122"/>
              <a:ea typeface="黑体" pitchFamily="49" charset="-122"/>
              <a:cs typeface="+mj-cs"/>
            </a:endParaRPr>
          </a:p>
        </p:txBody>
      </p:sp>
      <p:sp>
        <p:nvSpPr>
          <p:cNvPr id="33796" name="Rectangle 3"/>
          <p:cNvSpPr txBox="1">
            <a:spLocks noChangeArrowheads="1"/>
          </p:cNvSpPr>
          <p:nvPr/>
        </p:nvSpPr>
        <p:spPr bwMode="auto">
          <a:xfrm>
            <a:off x="250825" y="2997200"/>
            <a:ext cx="8785225" cy="3671888"/>
          </a:xfrm>
          <a:prstGeom prst="rect">
            <a:avLst/>
          </a:prstGeom>
          <a:noFill/>
          <a:ln w="9525">
            <a:noFill/>
            <a:miter lim="800000"/>
            <a:headEnd/>
            <a:tailEnd/>
          </a:ln>
        </p:spPr>
        <p:txBody>
          <a:bodyPr/>
          <a:lstStyle/>
          <a:p>
            <a:pPr marL="342900" indent="-342900">
              <a:spcBef>
                <a:spcPct val="20000"/>
              </a:spcBef>
              <a:buFont typeface="Arial" charset="0"/>
              <a:buChar char="•"/>
            </a:pPr>
            <a:r>
              <a:rPr lang="zh-CN" altLang="en-US" sz="2800" b="1">
                <a:solidFill>
                  <a:srgbClr val="FF0000"/>
                </a:solidFill>
                <a:latin typeface="黑体" pitchFamily="2" charset="-122"/>
                <a:ea typeface="黑体" pitchFamily="2" charset="-122"/>
              </a:rPr>
              <a:t>启示：</a:t>
            </a:r>
            <a:endParaRPr lang="en-US" altLang="zh-CN" sz="2800" b="1">
              <a:solidFill>
                <a:srgbClr val="FF0000"/>
              </a:solidFill>
              <a:latin typeface="黑体" pitchFamily="2" charset="-122"/>
              <a:ea typeface="黑体" pitchFamily="2" charset="-122"/>
            </a:endParaRPr>
          </a:p>
          <a:p>
            <a:pPr marL="342900" indent="-342900">
              <a:spcBef>
                <a:spcPct val="20000"/>
              </a:spcBef>
              <a:buFont typeface="Arial" charset="0"/>
              <a:buChar char="•"/>
            </a:pPr>
            <a:r>
              <a:rPr lang="zh-CN" altLang="en-US" sz="2200">
                <a:latin typeface="黑体" pitchFamily="2" charset="-122"/>
                <a:ea typeface="黑体" pitchFamily="2" charset="-122"/>
              </a:rPr>
              <a:t>医患关系的本质是冷酷的，不可能像亲情关系。但可以</a:t>
            </a:r>
            <a:r>
              <a:rPr lang="zh-CN" altLang="en-US" sz="2200">
                <a:solidFill>
                  <a:srgbClr val="C00000"/>
                </a:solidFill>
                <a:latin typeface="黑体" pitchFamily="2" charset="-122"/>
                <a:ea typeface="黑体" pitchFamily="2" charset="-122"/>
              </a:rPr>
              <a:t>搞得</a:t>
            </a:r>
            <a:r>
              <a:rPr lang="zh-CN" altLang="en-US" sz="2200">
                <a:latin typeface="黑体" pitchFamily="2" charset="-122"/>
                <a:ea typeface="黑体" pitchFamily="2" charset="-122"/>
              </a:rPr>
              <a:t>温情而明智些。</a:t>
            </a:r>
            <a:endParaRPr lang="en-US" altLang="zh-CN" sz="2200">
              <a:latin typeface="黑体" pitchFamily="2" charset="-122"/>
              <a:ea typeface="黑体" pitchFamily="2" charset="-122"/>
            </a:endParaRPr>
          </a:p>
          <a:p>
            <a:pPr marL="342900" indent="-342900">
              <a:spcBef>
                <a:spcPct val="20000"/>
              </a:spcBef>
              <a:buFont typeface="Arial" charset="0"/>
              <a:buChar char="•"/>
            </a:pPr>
            <a:r>
              <a:rPr lang="zh-CN" altLang="en-US" sz="2200">
                <a:latin typeface="黑体" pitchFamily="2" charset="-122"/>
                <a:ea typeface="黑体" pitchFamily="2" charset="-122"/>
              </a:rPr>
              <a:t>不仅与患者，还要与其家庭建立合作关系，提供足够的“游戏空间” 。</a:t>
            </a:r>
          </a:p>
          <a:p>
            <a:pPr marL="342900" indent="-342900">
              <a:spcBef>
                <a:spcPct val="20000"/>
              </a:spcBef>
              <a:buFont typeface="Arial" charset="0"/>
              <a:buChar char="•"/>
            </a:pPr>
            <a:r>
              <a:rPr lang="zh-CN" altLang="en-US" sz="2200">
                <a:latin typeface="黑体" pitchFamily="2" charset="-122"/>
                <a:ea typeface="黑体" pitchFamily="2" charset="-122"/>
              </a:rPr>
              <a:t>改善医患关系并不一定要改变人，而是以改变机制、关系模式、“游戏规则” 为目的。</a:t>
            </a:r>
            <a:r>
              <a:rPr lang="en-US" altLang="zh-CN" sz="2200">
                <a:latin typeface="黑体" pitchFamily="2" charset="-122"/>
                <a:ea typeface="黑体" pitchFamily="2" charset="-122"/>
              </a:rPr>
              <a:t>——</a:t>
            </a:r>
            <a:r>
              <a:rPr lang="zh-CN" altLang="en-US" sz="2200">
                <a:latin typeface="黑体" pitchFamily="2" charset="-122"/>
                <a:ea typeface="黑体" pitchFamily="2" charset="-122"/>
              </a:rPr>
              <a:t>事半功倍！</a:t>
            </a:r>
          </a:p>
          <a:p>
            <a:pPr marL="342900" indent="-342900">
              <a:spcBef>
                <a:spcPct val="20000"/>
              </a:spcBef>
              <a:buFont typeface="Arial" charset="0"/>
              <a:buChar char="•"/>
            </a:pPr>
            <a:r>
              <a:rPr lang="zh-CN" altLang="en-US" sz="2200">
                <a:latin typeface="黑体" pitchFamily="2" charset="-122"/>
                <a:ea typeface="黑体" pitchFamily="2" charset="-122"/>
              </a:rPr>
              <a:t>反思、重建权力观</a:t>
            </a:r>
            <a:r>
              <a:rPr lang="en-US" altLang="zh-CN" sz="2200">
                <a:latin typeface="黑体" pitchFamily="2" charset="-122"/>
                <a:ea typeface="黑体" pitchFamily="2" charset="-122"/>
              </a:rPr>
              <a:t>——</a:t>
            </a:r>
            <a:r>
              <a:rPr lang="zh-CN" altLang="en-US" sz="2200">
                <a:latin typeface="黑体" pitchFamily="2" charset="-122"/>
                <a:ea typeface="黑体" pitchFamily="2" charset="-122"/>
              </a:rPr>
              <a:t>不要以天使，更不要以神医、大师自居。</a:t>
            </a:r>
            <a:r>
              <a:rPr lang="en-US" altLang="zh-CN" sz="2200">
                <a:latin typeface="黑体" pitchFamily="2" charset="-122"/>
                <a:ea typeface="黑体" pitchFamily="2" charset="-122"/>
              </a:rPr>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内容占位符 2"/>
          <p:cNvSpPr>
            <a:spLocks noGrp="1"/>
          </p:cNvSpPr>
          <p:nvPr>
            <p:ph idx="1"/>
          </p:nvPr>
        </p:nvSpPr>
        <p:spPr>
          <a:xfrm>
            <a:off x="4284663" y="2806700"/>
            <a:ext cx="4679950" cy="3673475"/>
          </a:xfrm>
        </p:spPr>
        <p:txBody>
          <a:bodyPr/>
          <a:lstStyle/>
          <a:p>
            <a:r>
              <a:rPr lang="zh-CN" altLang="en-US" sz="2400" b="1" smtClean="0"/>
              <a:t>海尔姆</a:t>
            </a:r>
            <a:r>
              <a:rPr lang="en-US" altLang="zh-CN" sz="2400" b="1" smtClean="0"/>
              <a:t>·</a:t>
            </a:r>
            <a:r>
              <a:rPr lang="zh-CN" altLang="en-US" sz="2400" b="1" smtClean="0"/>
              <a:t>史第尔林（</a:t>
            </a:r>
            <a:r>
              <a:rPr lang="en-US" altLang="zh-CN" sz="2400" b="1" smtClean="0"/>
              <a:t>Helm Stierlin</a:t>
            </a:r>
            <a:r>
              <a:rPr lang="zh-CN" altLang="en-US" sz="2400" b="1" smtClean="0"/>
              <a:t>）：历史上医生最有权力的时候，就是他们受到暴力攻击最多的时候。</a:t>
            </a:r>
            <a:endParaRPr lang="en-US" altLang="zh-CN" sz="2400" b="1" smtClean="0"/>
          </a:p>
          <a:p>
            <a:r>
              <a:rPr lang="zh-CN" altLang="en-US" sz="2400" b="1" smtClean="0"/>
              <a:t>何慕陶：病人打人有病理的原因，但有时是好了快出院的时候打人，而且有的人容易挨打。</a:t>
            </a:r>
            <a:endParaRPr lang="en-US" altLang="zh-CN" sz="2400" b="1" smtClean="0"/>
          </a:p>
          <a:p>
            <a:r>
              <a:rPr lang="zh-CN" altLang="en-US" sz="2400" b="1" smtClean="0"/>
              <a:t>毛主席语录：哪里有压迫，哪里就有反抗。</a:t>
            </a:r>
          </a:p>
        </p:txBody>
      </p:sp>
      <p:pic>
        <p:nvPicPr>
          <p:cNvPr id="34818" name="Picture 2" descr="D:\My Pictures\朋友、学术朋友\1244091728.jpg"/>
          <p:cNvPicPr>
            <a:picLocks noChangeAspect="1" noChangeArrowheads="1"/>
          </p:cNvPicPr>
          <p:nvPr/>
        </p:nvPicPr>
        <p:blipFill>
          <a:blip r:embed="rId2"/>
          <a:srcRect/>
          <a:stretch>
            <a:fillRect/>
          </a:stretch>
        </p:blipFill>
        <p:spPr bwMode="auto">
          <a:xfrm>
            <a:off x="285750" y="2924175"/>
            <a:ext cx="3643313" cy="3071813"/>
          </a:xfrm>
          <a:prstGeom prst="rect">
            <a:avLst/>
          </a:prstGeom>
          <a:noFill/>
          <a:ln w="9525">
            <a:noFill/>
            <a:miter lim="800000"/>
            <a:headEnd/>
            <a:tailEnd/>
          </a:ln>
        </p:spPr>
      </p:pic>
      <p:sp>
        <p:nvSpPr>
          <p:cNvPr id="34819" name="TextBox 3"/>
          <p:cNvSpPr txBox="1">
            <a:spLocks noChangeArrowheads="1"/>
          </p:cNvSpPr>
          <p:nvPr/>
        </p:nvSpPr>
        <p:spPr bwMode="auto">
          <a:xfrm>
            <a:off x="611188" y="260350"/>
            <a:ext cx="7993062" cy="1939925"/>
          </a:xfrm>
          <a:prstGeom prst="rect">
            <a:avLst/>
          </a:prstGeom>
          <a:noFill/>
          <a:ln w="57150">
            <a:solidFill>
              <a:schemeClr val="accent1"/>
            </a:solidFill>
            <a:miter lim="800000"/>
            <a:headEnd/>
            <a:tailEnd/>
          </a:ln>
        </p:spPr>
        <p:txBody>
          <a:bodyPr>
            <a:spAutoFit/>
          </a:bodyPr>
          <a:lstStyle/>
          <a:p>
            <a:r>
              <a:rPr lang="zh-CN" altLang="en-US" sz="2400" b="1">
                <a:solidFill>
                  <a:srgbClr val="C00000"/>
                </a:solidFill>
                <a:latin typeface="黑体" pitchFamily="2" charset="-122"/>
                <a:ea typeface="黑体" pitchFamily="2" charset="-122"/>
              </a:rPr>
              <a:t>虽然舆论与自己的感知、情绪不一致，还是要提倡：</a:t>
            </a:r>
            <a:endParaRPr lang="en-US" altLang="zh-CN" sz="2400" b="1">
              <a:solidFill>
                <a:srgbClr val="C00000"/>
              </a:solidFill>
              <a:latin typeface="黑体" pitchFamily="2" charset="-122"/>
              <a:ea typeface="黑体" pitchFamily="2" charset="-122"/>
            </a:endParaRPr>
          </a:p>
          <a:p>
            <a:r>
              <a:rPr lang="zh-CN" altLang="en-US" sz="2400" b="1">
                <a:solidFill>
                  <a:srgbClr val="C00000"/>
                </a:solidFill>
                <a:latin typeface="黑体" pitchFamily="2" charset="-122"/>
                <a:ea typeface="黑体" pitchFamily="2" charset="-122"/>
              </a:rPr>
              <a:t>（</a:t>
            </a:r>
            <a:r>
              <a:rPr lang="en-US" altLang="zh-CN" sz="2400" b="1">
                <a:solidFill>
                  <a:srgbClr val="C00000"/>
                </a:solidFill>
                <a:latin typeface="黑体" pitchFamily="2" charset="-122"/>
                <a:ea typeface="黑体" pitchFamily="2" charset="-122"/>
              </a:rPr>
              <a:t>1</a:t>
            </a:r>
            <a:r>
              <a:rPr lang="zh-CN" altLang="en-US" sz="2400" b="1">
                <a:solidFill>
                  <a:srgbClr val="C00000"/>
                </a:solidFill>
                <a:latin typeface="黑体" pitchFamily="2" charset="-122"/>
                <a:ea typeface="黑体" pitchFamily="2" charset="-122"/>
              </a:rPr>
              <a:t>）谦卑、宽容，慎用、善用权力与权威；</a:t>
            </a:r>
            <a:endParaRPr lang="en-US" altLang="zh-CN" sz="2400" b="1">
              <a:solidFill>
                <a:srgbClr val="C00000"/>
              </a:solidFill>
              <a:latin typeface="黑体" pitchFamily="2" charset="-122"/>
              <a:ea typeface="黑体" pitchFamily="2" charset="-122"/>
            </a:endParaRPr>
          </a:p>
          <a:p>
            <a:r>
              <a:rPr lang="zh-CN" altLang="en-US" sz="2400" b="1">
                <a:solidFill>
                  <a:srgbClr val="C00000"/>
                </a:solidFill>
                <a:latin typeface="黑体" pitchFamily="2" charset="-122"/>
                <a:ea typeface="黑体" pitchFamily="2" charset="-122"/>
              </a:rPr>
              <a:t>（</a:t>
            </a:r>
            <a:r>
              <a:rPr lang="en-US" altLang="zh-CN" sz="2400" b="1">
                <a:solidFill>
                  <a:srgbClr val="C00000"/>
                </a:solidFill>
                <a:latin typeface="黑体" pitchFamily="2" charset="-122"/>
                <a:ea typeface="黑体" pitchFamily="2" charset="-122"/>
              </a:rPr>
              <a:t>2</a:t>
            </a:r>
            <a:r>
              <a:rPr lang="zh-CN" altLang="en-US" sz="2400" b="1">
                <a:solidFill>
                  <a:srgbClr val="C00000"/>
                </a:solidFill>
                <a:latin typeface="黑体" pitchFamily="2" charset="-122"/>
                <a:ea typeface="黑体" pitchFamily="2" charset="-122"/>
              </a:rPr>
              <a:t>）摈弃“技术至上”观念，不要“包打天下”；</a:t>
            </a:r>
            <a:endParaRPr lang="en-US" altLang="zh-CN" sz="2400" b="1">
              <a:solidFill>
                <a:srgbClr val="C00000"/>
              </a:solidFill>
              <a:latin typeface="黑体" pitchFamily="2" charset="-122"/>
              <a:ea typeface="黑体" pitchFamily="2" charset="-122"/>
            </a:endParaRPr>
          </a:p>
          <a:p>
            <a:r>
              <a:rPr lang="zh-CN" altLang="en-US" sz="2400" b="1">
                <a:solidFill>
                  <a:srgbClr val="C00000"/>
                </a:solidFill>
                <a:latin typeface="黑体" pitchFamily="2" charset="-122"/>
                <a:ea typeface="黑体" pitchFamily="2" charset="-122"/>
              </a:rPr>
              <a:t>（</a:t>
            </a:r>
            <a:r>
              <a:rPr lang="en-US" altLang="zh-CN" sz="2400" b="1">
                <a:solidFill>
                  <a:srgbClr val="C00000"/>
                </a:solidFill>
                <a:latin typeface="黑体" pitchFamily="2" charset="-122"/>
                <a:ea typeface="黑体" pitchFamily="2" charset="-122"/>
              </a:rPr>
              <a:t>3</a:t>
            </a:r>
            <a:r>
              <a:rPr lang="zh-CN" altLang="en-US" sz="2400" b="1">
                <a:solidFill>
                  <a:srgbClr val="C00000"/>
                </a:solidFill>
                <a:latin typeface="黑体" pitchFamily="2" charset="-122"/>
                <a:ea typeface="黑体" pitchFamily="2" charset="-122"/>
              </a:rPr>
              <a:t>）群体层面争取改变“弱势”地位，具体的医患沟通中不要有自卑、敌对心态</a:t>
            </a:r>
            <a:r>
              <a:rPr lang="en-US" altLang="zh-CN" sz="2400" b="1">
                <a:solidFill>
                  <a:srgbClr val="C00000"/>
                </a:solidFill>
                <a:latin typeface="黑体" pitchFamily="2" charset="-122"/>
                <a:ea typeface="黑体" pitchFamily="2" charset="-122"/>
              </a:rPr>
              <a:t>——</a:t>
            </a:r>
            <a:r>
              <a:rPr lang="zh-CN" altLang="en-US" sz="2400" b="1">
                <a:solidFill>
                  <a:srgbClr val="C00000"/>
                </a:solidFill>
                <a:latin typeface="黑体" pitchFamily="2" charset="-122"/>
                <a:ea typeface="黑体" pitchFamily="2" charset="-122"/>
              </a:rPr>
              <a:t>在自我认同上不要分裂。</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标题 1"/>
          <p:cNvSpPr>
            <a:spLocks noGrp="1"/>
          </p:cNvSpPr>
          <p:nvPr>
            <p:ph type="title"/>
          </p:nvPr>
        </p:nvSpPr>
        <p:spPr>
          <a:xfrm>
            <a:off x="1547813" y="274638"/>
            <a:ext cx="5976937" cy="922337"/>
          </a:xfrm>
          <a:ln w="57150">
            <a:solidFill>
              <a:schemeClr val="accent1"/>
            </a:solidFill>
          </a:ln>
        </p:spPr>
        <p:txBody>
          <a:bodyPr/>
          <a:lstStyle/>
          <a:p>
            <a:r>
              <a:rPr lang="zh-CN" altLang="en-US" sz="4000" b="1" smtClean="0">
                <a:solidFill>
                  <a:srgbClr val="FF0000"/>
                </a:solidFill>
                <a:latin typeface="黑体" pitchFamily="2" charset="-122"/>
                <a:ea typeface="黑体" pitchFamily="2" charset="-122"/>
              </a:rPr>
              <a:t>（</a:t>
            </a:r>
            <a:r>
              <a:rPr lang="en-US" altLang="zh-CN" sz="4000" b="1" smtClean="0">
                <a:solidFill>
                  <a:srgbClr val="FF0000"/>
                </a:solidFill>
                <a:latin typeface="黑体" pitchFamily="2" charset="-122"/>
                <a:ea typeface="黑体" pitchFamily="2" charset="-122"/>
              </a:rPr>
              <a:t>4</a:t>
            </a:r>
            <a:r>
              <a:rPr lang="zh-CN" altLang="en-US" sz="4000" b="1" smtClean="0">
                <a:solidFill>
                  <a:srgbClr val="FF0000"/>
                </a:solidFill>
                <a:latin typeface="黑体" pitchFamily="2" charset="-122"/>
                <a:ea typeface="黑体" pitchFamily="2" charset="-122"/>
              </a:rPr>
              <a:t>）把病人当人</a:t>
            </a:r>
          </a:p>
        </p:txBody>
      </p:sp>
      <p:sp>
        <p:nvSpPr>
          <p:cNvPr id="3" name="内容占位符 2"/>
          <p:cNvSpPr>
            <a:spLocks noGrp="1"/>
          </p:cNvSpPr>
          <p:nvPr>
            <p:ph idx="1"/>
          </p:nvPr>
        </p:nvSpPr>
        <p:spPr>
          <a:xfrm>
            <a:off x="395288" y="1428750"/>
            <a:ext cx="8462962" cy="5143500"/>
          </a:xfrm>
        </p:spPr>
        <p:txBody>
          <a:bodyPr rtlCol="0">
            <a:normAutofit/>
          </a:bodyPr>
          <a:lstStyle/>
          <a:p>
            <a:pPr fontAlgn="auto">
              <a:lnSpc>
                <a:spcPts val="3200"/>
              </a:lnSpc>
              <a:spcAft>
                <a:spcPts val="0"/>
              </a:spcAft>
              <a:buFont typeface="Arial" pitchFamily="34" charset="0"/>
              <a:buChar char="•"/>
              <a:defRPr/>
            </a:pPr>
            <a:r>
              <a:rPr lang="zh-CN" altLang="en-US" sz="2400" dirty="0" smtClean="0">
                <a:latin typeface="黑体" pitchFamily="49" charset="-122"/>
                <a:ea typeface="黑体" pitchFamily="49" charset="-122"/>
              </a:rPr>
              <a:t>不能把病人当“坏掉的机器”，不能把病人当“敌人”。</a:t>
            </a:r>
            <a:endParaRPr lang="en-US" altLang="zh-CN" sz="2400" dirty="0" smtClean="0">
              <a:latin typeface="黑体" pitchFamily="49" charset="-122"/>
              <a:ea typeface="黑体" pitchFamily="49" charset="-122"/>
            </a:endParaRPr>
          </a:p>
          <a:p>
            <a:pPr fontAlgn="auto">
              <a:lnSpc>
                <a:spcPts val="3200"/>
              </a:lnSpc>
              <a:spcAft>
                <a:spcPts val="0"/>
              </a:spcAft>
              <a:buFont typeface="Arial" pitchFamily="34" charset="0"/>
              <a:buNone/>
              <a:defRPr/>
            </a:pPr>
            <a:r>
              <a:rPr lang="en-US" altLang="zh-CN" sz="2400" dirty="0" smtClean="0">
                <a:latin typeface="黑体" pitchFamily="49" charset="-122"/>
                <a:ea typeface="黑体" pitchFamily="49" charset="-122"/>
              </a:rPr>
              <a:t>    ——</a:t>
            </a:r>
            <a:r>
              <a:rPr lang="zh-CN" altLang="en-US" sz="2400" dirty="0" smtClean="0">
                <a:latin typeface="黑体" pitchFamily="49" charset="-122"/>
                <a:ea typeface="黑体" pitchFamily="49" charset="-122"/>
              </a:rPr>
              <a:t>不要与患者的期待、自尊对立！</a:t>
            </a:r>
            <a:endParaRPr lang="en-US" altLang="zh-CN" sz="2400" dirty="0" smtClean="0">
              <a:latin typeface="黑体" pitchFamily="49" charset="-122"/>
              <a:ea typeface="黑体" pitchFamily="49" charset="-122"/>
            </a:endParaRPr>
          </a:p>
          <a:p>
            <a:pPr fontAlgn="auto">
              <a:lnSpc>
                <a:spcPts val="3200"/>
              </a:lnSpc>
              <a:spcAft>
                <a:spcPts val="0"/>
              </a:spcAft>
              <a:buFont typeface="Arial" pitchFamily="34" charset="0"/>
              <a:buChar char="•"/>
              <a:defRPr/>
            </a:pPr>
            <a:r>
              <a:rPr lang="zh-CN" altLang="en-US" sz="2400" dirty="0" smtClean="0">
                <a:latin typeface="黑体" pitchFamily="49" charset="-122"/>
                <a:ea typeface="黑体" pitchFamily="49" charset="-122"/>
              </a:rPr>
              <a:t>不需要把病人当“亲人”，不要当病人的父亲、母亲！因为道德虽高尚，伦理却越界。</a:t>
            </a:r>
            <a:r>
              <a:rPr lang="en-US" altLang="zh-CN" sz="2400" dirty="0" smtClean="0">
                <a:latin typeface="黑体" pitchFamily="49" charset="-122"/>
                <a:ea typeface="黑体" pitchFamily="49" charset="-122"/>
              </a:rPr>
              <a:t>——</a:t>
            </a:r>
            <a:r>
              <a:rPr lang="zh-CN" altLang="en-US" sz="2400" dirty="0" smtClean="0">
                <a:latin typeface="黑体" pitchFamily="49" charset="-122"/>
                <a:ea typeface="黑体" pitchFamily="49" charset="-122"/>
              </a:rPr>
              <a:t>避免道德与伦理的分裂！</a:t>
            </a:r>
            <a:endParaRPr lang="en-US" altLang="zh-CN" sz="2400" dirty="0" smtClean="0">
              <a:latin typeface="黑体" pitchFamily="49" charset="-122"/>
              <a:ea typeface="黑体" pitchFamily="49" charset="-122"/>
            </a:endParaRPr>
          </a:p>
          <a:p>
            <a:pPr fontAlgn="auto">
              <a:lnSpc>
                <a:spcPts val="3200"/>
              </a:lnSpc>
              <a:spcAft>
                <a:spcPts val="0"/>
              </a:spcAft>
              <a:buFont typeface="Arial" pitchFamily="34" charset="0"/>
              <a:buChar char="•"/>
              <a:defRPr/>
            </a:pPr>
            <a:r>
              <a:rPr lang="zh-CN" altLang="en-US" sz="2400" dirty="0" smtClean="0">
                <a:latin typeface="黑体" pitchFamily="49" charset="-122"/>
                <a:ea typeface="黑体" pitchFamily="49" charset="-122"/>
              </a:rPr>
              <a:t>生物学上可以把病人当“异常人”，但心理、社会层面当“平常人”（</a:t>
            </a:r>
            <a:r>
              <a:rPr lang="en-US" altLang="zh-CN" sz="2400" dirty="0" err="1" smtClean="0">
                <a:latin typeface="黑体" pitchFamily="49" charset="-122"/>
                <a:ea typeface="黑体" pitchFamily="49" charset="-122"/>
              </a:rPr>
              <a:t>Irren</a:t>
            </a:r>
            <a:r>
              <a:rPr lang="en-US" altLang="zh-CN" sz="2400" dirty="0" smtClean="0">
                <a:latin typeface="黑体" pitchFamily="49" charset="-122"/>
                <a:ea typeface="黑体" pitchFamily="49" charset="-122"/>
              </a:rPr>
              <a:t> </a:t>
            </a:r>
            <a:r>
              <a:rPr lang="en-US" altLang="zh-CN" sz="2400" dirty="0" err="1" smtClean="0">
                <a:latin typeface="黑体" pitchFamily="49" charset="-122"/>
                <a:ea typeface="黑体" pitchFamily="49" charset="-122"/>
              </a:rPr>
              <a:t>ist</a:t>
            </a:r>
            <a:r>
              <a:rPr lang="en-US" altLang="zh-CN" sz="2400" dirty="0" smtClean="0">
                <a:latin typeface="黑体" pitchFamily="49" charset="-122"/>
                <a:ea typeface="黑体" pitchFamily="49" charset="-122"/>
              </a:rPr>
              <a:t> </a:t>
            </a:r>
            <a:r>
              <a:rPr lang="en-US" altLang="zh-CN" sz="2400" dirty="0" err="1" smtClean="0">
                <a:latin typeface="黑体" pitchFamily="49" charset="-122"/>
                <a:ea typeface="黑体" pitchFamily="49" charset="-122"/>
              </a:rPr>
              <a:t>menschlich</a:t>
            </a:r>
            <a:r>
              <a:rPr lang="zh-CN" altLang="en-US" sz="2400" dirty="0" smtClean="0">
                <a:latin typeface="黑体" pitchFamily="49" charset="-122"/>
                <a:ea typeface="黑体" pitchFamily="49" charset="-122"/>
              </a:rPr>
              <a:t>）。</a:t>
            </a:r>
            <a:endParaRPr lang="en-US" altLang="zh-CN" sz="2400" dirty="0" smtClean="0">
              <a:latin typeface="黑体" pitchFamily="49" charset="-122"/>
              <a:ea typeface="黑体" pitchFamily="49" charset="-122"/>
            </a:endParaRPr>
          </a:p>
          <a:p>
            <a:pPr fontAlgn="auto">
              <a:lnSpc>
                <a:spcPts val="3200"/>
              </a:lnSpc>
              <a:spcAft>
                <a:spcPts val="0"/>
              </a:spcAft>
              <a:buFont typeface="Arial" pitchFamily="34" charset="0"/>
              <a:buNone/>
              <a:defRPr/>
            </a:pPr>
            <a:r>
              <a:rPr lang="en-US" altLang="zh-CN" sz="2400" dirty="0" smtClean="0">
                <a:latin typeface="黑体" pitchFamily="49" charset="-122"/>
                <a:ea typeface="黑体" pitchFamily="49" charset="-122"/>
              </a:rPr>
              <a:t>     ——</a:t>
            </a:r>
            <a:r>
              <a:rPr lang="zh-CN" altLang="en-US" sz="2400" dirty="0" smtClean="0">
                <a:latin typeface="黑体" pitchFamily="49" charset="-122"/>
                <a:ea typeface="黑体" pitchFamily="49" charset="-122"/>
              </a:rPr>
              <a:t>弥合生物学与心理</a:t>
            </a:r>
            <a:r>
              <a:rPr lang="en-US" altLang="zh-CN" sz="2400" dirty="0" smtClean="0">
                <a:latin typeface="黑体" pitchFamily="49" charset="-122"/>
                <a:ea typeface="黑体" pitchFamily="49" charset="-122"/>
              </a:rPr>
              <a:t>-</a:t>
            </a:r>
            <a:r>
              <a:rPr lang="zh-CN" altLang="en-US" sz="2400" dirty="0" smtClean="0">
                <a:latin typeface="黑体" pitchFamily="49" charset="-122"/>
                <a:ea typeface="黑体" pitchFamily="49" charset="-122"/>
              </a:rPr>
              <a:t>社会</a:t>
            </a:r>
            <a:r>
              <a:rPr lang="en-US" altLang="zh-CN" sz="2400" dirty="0" smtClean="0">
                <a:latin typeface="黑体" pitchFamily="49" charset="-122"/>
                <a:ea typeface="黑体" pitchFamily="49" charset="-122"/>
              </a:rPr>
              <a:t>-</a:t>
            </a:r>
            <a:r>
              <a:rPr lang="zh-CN" altLang="en-US" sz="2400" dirty="0" smtClean="0">
                <a:latin typeface="黑体" pitchFamily="49" charset="-122"/>
                <a:ea typeface="黑体" pitchFamily="49" charset="-122"/>
              </a:rPr>
              <a:t>人文的分裂！</a:t>
            </a:r>
            <a:endParaRPr lang="en-US" altLang="zh-CN" sz="2400" dirty="0" smtClean="0">
              <a:latin typeface="黑体" pitchFamily="49" charset="-122"/>
              <a:ea typeface="黑体" pitchFamily="49" charset="-122"/>
            </a:endParaRPr>
          </a:p>
          <a:p>
            <a:pPr fontAlgn="auto">
              <a:lnSpc>
                <a:spcPts val="3200"/>
              </a:lnSpc>
              <a:spcAft>
                <a:spcPts val="0"/>
              </a:spcAft>
              <a:buFont typeface="Arial" pitchFamily="34" charset="0"/>
              <a:buChar char="•"/>
              <a:defRPr/>
            </a:pPr>
            <a:r>
              <a:rPr lang="zh-CN" altLang="en-US" sz="2400" dirty="0" smtClean="0">
                <a:latin typeface="黑体" pitchFamily="49" charset="-122"/>
                <a:ea typeface="黑体" pitchFamily="49" charset="-122"/>
              </a:rPr>
              <a:t>“天使”们的“衣食父母”，不是案板上的肉。</a:t>
            </a:r>
            <a:endParaRPr lang="en-US" altLang="zh-CN" sz="2400" dirty="0" smtClean="0">
              <a:latin typeface="黑体" pitchFamily="49" charset="-122"/>
              <a:ea typeface="黑体" pitchFamily="49" charset="-122"/>
            </a:endParaRPr>
          </a:p>
          <a:p>
            <a:pPr marL="0" indent="0" fontAlgn="auto">
              <a:lnSpc>
                <a:spcPts val="3200"/>
              </a:lnSpc>
              <a:spcAft>
                <a:spcPts val="0"/>
              </a:spcAft>
              <a:buFont typeface="Arial" pitchFamily="34" charset="0"/>
              <a:buNone/>
              <a:defRPr/>
            </a:pPr>
            <a:r>
              <a:rPr lang="en-US" altLang="zh-CN" sz="2400" dirty="0">
                <a:latin typeface="黑体" pitchFamily="49" charset="-122"/>
                <a:ea typeface="黑体" pitchFamily="49" charset="-122"/>
              </a:rPr>
              <a:t> </a:t>
            </a:r>
            <a:r>
              <a:rPr lang="en-US" altLang="zh-CN" sz="2400" dirty="0" smtClean="0">
                <a:latin typeface="黑体" pitchFamily="49" charset="-122"/>
                <a:ea typeface="黑体" pitchFamily="49" charset="-122"/>
              </a:rPr>
              <a:t>   ——</a:t>
            </a:r>
            <a:r>
              <a:rPr lang="zh-CN" altLang="en-US" sz="2400" dirty="0" smtClean="0">
                <a:latin typeface="黑体" pitchFamily="49" charset="-122"/>
                <a:ea typeface="黑体" pitchFamily="49" charset="-122"/>
              </a:rPr>
              <a:t>弥合职业优越感与经济依赖之间的分裂！</a:t>
            </a:r>
            <a:endParaRPr lang="zh-CN" altLang="en-US" sz="2400" dirty="0">
              <a:latin typeface="黑体" pitchFamily="49" charset="-122"/>
              <a:ea typeface="黑体" pitchFamily="49"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684213" y="1700213"/>
            <a:ext cx="7772400" cy="1728787"/>
          </a:xfrm>
          <a:solidFill>
            <a:srgbClr val="FF0000"/>
          </a:solidFill>
        </p:spPr>
        <p:txBody>
          <a:bodyPr/>
          <a:lstStyle/>
          <a:p>
            <a:r>
              <a:rPr lang="zh-CN" altLang="en-US" sz="3600" smtClean="0">
                <a:solidFill>
                  <a:srgbClr val="FFFF00"/>
                </a:solidFill>
                <a:latin typeface="华文琥珀"/>
                <a:ea typeface="华文琥珀"/>
                <a:cs typeface="华文琥珀"/>
              </a:rPr>
              <a:t>三、医患关系危机与不依从性</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标题 1"/>
          <p:cNvSpPr>
            <a:spLocks noGrp="1"/>
          </p:cNvSpPr>
          <p:nvPr>
            <p:ph type="title"/>
          </p:nvPr>
        </p:nvSpPr>
        <p:spPr/>
        <p:txBody>
          <a:bodyPr/>
          <a:lstStyle/>
          <a:p>
            <a:r>
              <a:rPr lang="en-US" altLang="zh-CN" sz="3200" b="1" smtClean="0">
                <a:solidFill>
                  <a:srgbClr val="C00000"/>
                </a:solidFill>
                <a:latin typeface="黑体" pitchFamily="2" charset="-122"/>
                <a:ea typeface="黑体" pitchFamily="2" charset="-122"/>
              </a:rPr>
              <a:t>1.</a:t>
            </a:r>
            <a:r>
              <a:rPr lang="zh-CN" altLang="en-US" sz="3200" b="1" smtClean="0">
                <a:solidFill>
                  <a:srgbClr val="C00000"/>
                </a:solidFill>
                <a:latin typeface="黑体" pitchFamily="2" charset="-122"/>
                <a:ea typeface="黑体" pitchFamily="2" charset="-122"/>
              </a:rPr>
              <a:t>医患关系 </a:t>
            </a:r>
            <a:r>
              <a:rPr lang="en-US" altLang="zh-CN" sz="3200" b="1" smtClean="0">
                <a:solidFill>
                  <a:srgbClr val="C00000"/>
                </a:solidFill>
                <a:latin typeface="黑体" pitchFamily="2" charset="-122"/>
                <a:ea typeface="黑体" pitchFamily="2" charset="-122"/>
              </a:rPr>
              <a:t>= </a:t>
            </a:r>
            <a:r>
              <a:rPr lang="zh-CN" altLang="zh-CN" sz="3200" b="1" smtClean="0">
                <a:solidFill>
                  <a:srgbClr val="C00000"/>
                </a:solidFill>
                <a:latin typeface="黑体" pitchFamily="2" charset="-122"/>
                <a:ea typeface="黑体" pitchFamily="2" charset="-122"/>
              </a:rPr>
              <a:t>治疗关系</a:t>
            </a:r>
            <a:r>
              <a:rPr lang="en-US" altLang="zh-CN" sz="3200" b="1" smtClean="0">
                <a:solidFill>
                  <a:srgbClr val="C00000"/>
                </a:solidFill>
                <a:latin typeface="黑体" pitchFamily="2" charset="-122"/>
                <a:ea typeface="黑体" pitchFamily="2" charset="-122"/>
              </a:rPr>
              <a:t/>
            </a:r>
            <a:br>
              <a:rPr lang="en-US" altLang="zh-CN" sz="3200" b="1" smtClean="0">
                <a:solidFill>
                  <a:srgbClr val="C00000"/>
                </a:solidFill>
                <a:latin typeface="黑体" pitchFamily="2" charset="-122"/>
                <a:ea typeface="黑体" pitchFamily="2" charset="-122"/>
              </a:rPr>
            </a:br>
            <a:r>
              <a:rPr lang="zh-CN" altLang="zh-CN" sz="3200" b="1" smtClean="0">
                <a:solidFill>
                  <a:srgbClr val="C00000"/>
                </a:solidFill>
                <a:latin typeface="黑体" pitchFamily="2" charset="-122"/>
                <a:ea typeface="黑体" pitchFamily="2" charset="-122"/>
              </a:rPr>
              <a:t>（</a:t>
            </a:r>
            <a:r>
              <a:rPr lang="en-US" altLang="zh-CN" sz="3200" b="1" smtClean="0">
                <a:solidFill>
                  <a:srgbClr val="C00000"/>
                </a:solidFill>
                <a:latin typeface="黑体" pitchFamily="2" charset="-122"/>
                <a:ea typeface="黑体" pitchFamily="2" charset="-122"/>
              </a:rPr>
              <a:t>Therapeutic relation</a:t>
            </a:r>
            <a:r>
              <a:rPr lang="zh-CN" altLang="zh-CN" sz="3200" b="1" smtClean="0">
                <a:solidFill>
                  <a:srgbClr val="C00000"/>
                </a:solidFill>
                <a:latin typeface="黑体" pitchFamily="2" charset="-122"/>
                <a:ea typeface="黑体" pitchFamily="2" charset="-122"/>
              </a:rPr>
              <a:t>）</a:t>
            </a:r>
            <a:endParaRPr lang="zh-CN" altLang="en-US" sz="3200" b="1" smtClean="0">
              <a:solidFill>
                <a:srgbClr val="C00000"/>
              </a:solidFill>
              <a:latin typeface="黑体" pitchFamily="2" charset="-122"/>
              <a:ea typeface="黑体" pitchFamily="2" charset="-122"/>
            </a:endParaRPr>
          </a:p>
        </p:txBody>
      </p:sp>
      <p:sp>
        <p:nvSpPr>
          <p:cNvPr id="3" name="内容占位符 2"/>
          <p:cNvSpPr>
            <a:spLocks noGrp="1"/>
          </p:cNvSpPr>
          <p:nvPr>
            <p:ph idx="1"/>
          </p:nvPr>
        </p:nvSpPr>
        <p:spPr>
          <a:xfrm>
            <a:off x="457200" y="1600200"/>
            <a:ext cx="8229600" cy="4997450"/>
          </a:xfrm>
        </p:spPr>
        <p:txBody>
          <a:bodyPr rtlCol="0">
            <a:normAutofit fontScale="92500" lnSpcReduction="20000"/>
          </a:bodyPr>
          <a:lstStyle/>
          <a:p>
            <a:pPr fontAlgn="auto">
              <a:lnSpc>
                <a:spcPct val="160000"/>
              </a:lnSpc>
              <a:spcAft>
                <a:spcPts val="0"/>
              </a:spcAft>
              <a:buFont typeface="Arial" pitchFamily="34" charset="0"/>
              <a:buChar char="•"/>
              <a:defRPr/>
            </a:pPr>
            <a:r>
              <a:rPr lang="zh-CN" altLang="zh-CN" sz="2400" dirty="0" smtClean="0">
                <a:latin typeface="黑体" pitchFamily="49" charset="-122"/>
                <a:ea typeface="黑体" pitchFamily="49" charset="-122"/>
              </a:rPr>
              <a:t>治疗过程发生于</a:t>
            </a:r>
            <a:r>
              <a:rPr lang="zh-CN" altLang="en-US" sz="2400" dirty="0" smtClean="0">
                <a:latin typeface="黑体" pitchFamily="49" charset="-122"/>
                <a:ea typeface="黑体" pitchFamily="49" charset="-122"/>
              </a:rPr>
              <a:t>医生</a:t>
            </a:r>
            <a:r>
              <a:rPr lang="zh-CN" altLang="zh-CN" sz="2400" dirty="0" smtClean="0">
                <a:latin typeface="黑体" pitchFamily="49" charset="-122"/>
                <a:ea typeface="黑体" pitchFamily="49" charset="-122"/>
              </a:rPr>
              <a:t>与患者之间</a:t>
            </a:r>
            <a:r>
              <a:rPr lang="zh-CN" altLang="en-US" sz="2400" dirty="0" smtClean="0">
                <a:latin typeface="黑体" pitchFamily="49" charset="-122"/>
                <a:ea typeface="黑体" pitchFamily="49" charset="-122"/>
              </a:rPr>
              <a:t>，用自己整个的自我及其社会文化背景进行</a:t>
            </a:r>
            <a:r>
              <a:rPr lang="zh-CN" altLang="zh-CN" sz="2400" dirty="0" smtClean="0">
                <a:latin typeface="黑体" pitchFamily="49" charset="-122"/>
                <a:ea typeface="黑体" pitchFamily="49" charset="-122"/>
              </a:rPr>
              <a:t>互动</a:t>
            </a:r>
            <a:r>
              <a:rPr lang="zh-CN" altLang="en-US" sz="2400" dirty="0" smtClean="0">
                <a:latin typeface="黑体" pitchFamily="49" charset="-122"/>
                <a:ea typeface="黑体" pitchFamily="49" charset="-122"/>
              </a:rPr>
              <a:t>的</a:t>
            </a:r>
            <a:r>
              <a:rPr lang="zh-CN" altLang="zh-CN" sz="2400" dirty="0" smtClean="0">
                <a:latin typeface="黑体" pitchFamily="49" charset="-122"/>
                <a:ea typeface="黑体" pitchFamily="49" charset="-122"/>
              </a:rPr>
              <a:t>关系情境中。</a:t>
            </a:r>
            <a:endParaRPr lang="en-US" altLang="zh-CN" sz="2400" dirty="0" smtClean="0">
              <a:latin typeface="黑体" pitchFamily="49" charset="-122"/>
              <a:ea typeface="黑体" pitchFamily="49" charset="-122"/>
            </a:endParaRPr>
          </a:p>
          <a:p>
            <a:pPr fontAlgn="auto">
              <a:lnSpc>
                <a:spcPct val="160000"/>
              </a:lnSpc>
              <a:spcAft>
                <a:spcPts val="0"/>
              </a:spcAft>
              <a:buFont typeface="Arial" pitchFamily="34" charset="0"/>
              <a:buChar char="•"/>
              <a:defRPr/>
            </a:pPr>
            <a:r>
              <a:rPr lang="zh-CN" altLang="zh-CN" sz="1800" dirty="0" smtClean="0">
                <a:latin typeface="黑体" pitchFamily="49" charset="-122"/>
                <a:ea typeface="黑体" pitchFamily="49" charset="-122"/>
              </a:rPr>
              <a:t>患者如何与医务人员建立关系，是</a:t>
            </a:r>
            <a:r>
              <a:rPr lang="zh-CN" altLang="en-US" sz="1800" dirty="0" smtClean="0">
                <a:latin typeface="黑体" pitchFamily="49" charset="-122"/>
                <a:ea typeface="黑体" pitchFamily="49" charset="-122"/>
              </a:rPr>
              <a:t>医生</a:t>
            </a:r>
            <a:r>
              <a:rPr lang="zh-CN" altLang="zh-CN" sz="1800" dirty="0" smtClean="0">
                <a:latin typeface="黑体" pitchFamily="49" charset="-122"/>
                <a:ea typeface="黑体" pitchFamily="49" charset="-122"/>
              </a:rPr>
              <a:t>理解患者现有心理问题的一把钥匙；</a:t>
            </a:r>
            <a:endParaRPr lang="en-US" altLang="zh-CN" sz="1800" dirty="0" smtClean="0">
              <a:latin typeface="黑体" pitchFamily="49" charset="-122"/>
              <a:ea typeface="黑体" pitchFamily="49" charset="-122"/>
            </a:endParaRPr>
          </a:p>
          <a:p>
            <a:pPr fontAlgn="auto">
              <a:lnSpc>
                <a:spcPct val="160000"/>
              </a:lnSpc>
              <a:spcAft>
                <a:spcPts val="0"/>
              </a:spcAft>
              <a:buFont typeface="Arial" pitchFamily="34" charset="0"/>
              <a:buChar char="•"/>
              <a:defRPr/>
            </a:pPr>
            <a:r>
              <a:rPr lang="zh-CN" altLang="zh-CN" sz="1800" dirty="0" smtClean="0">
                <a:latin typeface="黑体" pitchFamily="49" charset="-122"/>
                <a:ea typeface="黑体" pitchFamily="49" charset="-122"/>
              </a:rPr>
              <a:t>医生如何与患者建立关系，是制造治疗性变化的关键。</a:t>
            </a:r>
            <a:r>
              <a:rPr lang="zh-CN" altLang="en-US" sz="1800" dirty="0" smtClean="0">
                <a:solidFill>
                  <a:srgbClr val="C00000"/>
                </a:solidFill>
                <a:latin typeface="黑体" pitchFamily="49" charset="-122"/>
                <a:ea typeface="黑体" pitchFamily="49" charset="-122"/>
              </a:rPr>
              <a:t>“关系就是生产力”</a:t>
            </a:r>
            <a:endParaRPr lang="en-US" altLang="zh-CN" sz="2400" dirty="0" smtClean="0">
              <a:solidFill>
                <a:srgbClr val="C00000"/>
              </a:solidFill>
              <a:latin typeface="黑体" pitchFamily="49" charset="-122"/>
              <a:ea typeface="黑体" pitchFamily="49" charset="-122"/>
            </a:endParaRPr>
          </a:p>
          <a:p>
            <a:pPr fontAlgn="auto">
              <a:lnSpc>
                <a:spcPct val="160000"/>
              </a:lnSpc>
              <a:spcAft>
                <a:spcPts val="0"/>
              </a:spcAft>
              <a:buFont typeface="Arial" pitchFamily="34" charset="0"/>
              <a:buChar char="•"/>
              <a:defRPr/>
            </a:pPr>
            <a:r>
              <a:rPr lang="zh-CN" altLang="en-US" sz="2400" dirty="0" smtClean="0">
                <a:latin typeface="黑体" pitchFamily="49" charset="-122"/>
                <a:ea typeface="黑体" pitchFamily="49" charset="-122"/>
              </a:rPr>
              <a:t>“用心</a:t>
            </a:r>
            <a:r>
              <a:rPr lang="en-US" altLang="zh-CN" sz="2400" dirty="0" smtClean="0">
                <a:latin typeface="黑体" pitchFamily="49" charset="-122"/>
                <a:ea typeface="黑体" pitchFamily="49" charset="-122"/>
              </a:rPr>
              <a:t>, </a:t>
            </a:r>
            <a:r>
              <a:rPr lang="zh-CN" altLang="en-US" sz="2400" dirty="0" smtClean="0">
                <a:latin typeface="黑体" pitchFamily="49" charset="-122"/>
                <a:ea typeface="黑体" pitchFamily="49" charset="-122"/>
              </a:rPr>
              <a:t>正念”（</a:t>
            </a:r>
            <a:r>
              <a:rPr lang="en-US" altLang="zh-CN" sz="2400" dirty="0" smtClean="0">
                <a:latin typeface="黑体" pitchFamily="49" charset="-122"/>
                <a:ea typeface="黑体" pitchFamily="49" charset="-122"/>
              </a:rPr>
              <a:t>mindfulness</a:t>
            </a:r>
            <a:r>
              <a:rPr lang="zh-CN" altLang="en-US" sz="2400" dirty="0" smtClean="0">
                <a:latin typeface="黑体" pitchFamily="49" charset="-122"/>
                <a:ea typeface="黑体" pitchFamily="49" charset="-122"/>
              </a:rPr>
              <a:t>）最重要</a:t>
            </a:r>
            <a:endParaRPr lang="en-US" altLang="zh-CN" sz="2400" dirty="0" smtClean="0">
              <a:latin typeface="黑体" pitchFamily="49" charset="-122"/>
              <a:ea typeface="黑体" pitchFamily="49" charset="-122"/>
            </a:endParaRPr>
          </a:p>
          <a:p>
            <a:pPr fontAlgn="auto">
              <a:lnSpc>
                <a:spcPct val="160000"/>
              </a:lnSpc>
              <a:spcAft>
                <a:spcPts val="0"/>
              </a:spcAft>
              <a:buFont typeface="Arial" pitchFamily="34" charset="0"/>
              <a:buNone/>
              <a:defRPr/>
            </a:pPr>
            <a:r>
              <a:rPr lang="en-US" altLang="zh-CN" sz="2400" dirty="0" smtClean="0">
                <a:latin typeface="黑体" pitchFamily="49" charset="-122"/>
                <a:ea typeface="黑体" pitchFamily="49" charset="-122"/>
              </a:rPr>
              <a:t>      </a:t>
            </a:r>
            <a:r>
              <a:rPr lang="zh-CN" altLang="en-US" sz="2400" dirty="0" smtClean="0">
                <a:latin typeface="黑体" pitchFamily="49" charset="-122"/>
                <a:ea typeface="黑体" pitchFamily="49" charset="-122"/>
              </a:rPr>
              <a:t>有自我意识，觉察自身及别人的理想、价值、力量及其偏颇或局限性，不带判断、平和地感悟、关注、接纳、尊重情感生活的意义。</a:t>
            </a:r>
            <a:endParaRPr lang="en-US" altLang="zh-CN" sz="2400" dirty="0" smtClean="0">
              <a:latin typeface="黑体" pitchFamily="49" charset="-122"/>
              <a:ea typeface="黑体" pitchFamily="49" charset="-122"/>
            </a:endParaRPr>
          </a:p>
          <a:p>
            <a:pPr fontAlgn="auto">
              <a:lnSpc>
                <a:spcPct val="160000"/>
              </a:lnSpc>
              <a:spcAft>
                <a:spcPts val="0"/>
              </a:spcAft>
              <a:buFont typeface="Arial" pitchFamily="34" charset="0"/>
              <a:buChar char="•"/>
              <a:defRPr/>
            </a:pPr>
            <a:r>
              <a:rPr lang="zh-CN" altLang="en-US" sz="2400" dirty="0" smtClean="0">
                <a:latin typeface="黑体" pitchFamily="49" charset="-122"/>
                <a:ea typeface="黑体" pitchFamily="49" charset="-122"/>
              </a:rPr>
              <a:t>共情、同理心（</a:t>
            </a:r>
            <a:r>
              <a:rPr lang="en-US" altLang="zh-CN" sz="2400" dirty="0" smtClean="0">
                <a:latin typeface="黑体" pitchFamily="49" charset="-122"/>
                <a:ea typeface="黑体" pitchFamily="49" charset="-122"/>
              </a:rPr>
              <a:t>empathy</a:t>
            </a:r>
            <a:r>
              <a:rPr lang="zh-CN" altLang="en-US" sz="2400" dirty="0" smtClean="0">
                <a:latin typeface="黑体" pitchFamily="49" charset="-122"/>
                <a:ea typeface="黑体" pitchFamily="49" charset="-122"/>
              </a:rPr>
              <a:t>）</a:t>
            </a:r>
            <a:endParaRPr lang="en-US" altLang="zh-CN" sz="2400" dirty="0" smtClean="0">
              <a:latin typeface="黑体" pitchFamily="49" charset="-122"/>
              <a:ea typeface="黑体" pitchFamily="49" charset="-122"/>
            </a:endParaRPr>
          </a:p>
          <a:p>
            <a:pPr fontAlgn="auto">
              <a:lnSpc>
                <a:spcPct val="160000"/>
              </a:lnSpc>
              <a:spcAft>
                <a:spcPts val="0"/>
              </a:spcAft>
              <a:buFont typeface="Arial" pitchFamily="34" charset="0"/>
              <a:buNone/>
              <a:defRPr/>
            </a:pPr>
            <a:r>
              <a:rPr lang="en-US" altLang="zh-CN" sz="2400" dirty="0" smtClean="0">
                <a:latin typeface="黑体" pitchFamily="49" charset="-122"/>
                <a:ea typeface="黑体" pitchFamily="49" charset="-122"/>
              </a:rPr>
              <a:t>      </a:t>
            </a:r>
            <a:r>
              <a:rPr lang="zh-CN" altLang="en-US" sz="2400" dirty="0" smtClean="0">
                <a:latin typeface="黑体" pitchFamily="49" charset="-122"/>
                <a:ea typeface="黑体" pitchFamily="49" charset="-122"/>
              </a:rPr>
              <a:t>医患双</a:t>
            </a:r>
            <a:r>
              <a:rPr lang="zh-CN" altLang="zh-CN" sz="2400" dirty="0" smtClean="0">
                <a:latin typeface="黑体" pitchFamily="49" charset="-122"/>
                <a:ea typeface="黑体" pitchFamily="49" charset="-122"/>
              </a:rPr>
              <a:t>方</a:t>
            </a:r>
            <a:r>
              <a:rPr lang="zh-CN" altLang="en-US" sz="2400" dirty="0" smtClean="0">
                <a:latin typeface="黑体" pitchFamily="49" charset="-122"/>
                <a:ea typeface="黑体" pitchFamily="49" charset="-122"/>
              </a:rPr>
              <a:t>设身处地、感同身受，进行“投入的</a:t>
            </a:r>
            <a:r>
              <a:rPr lang="zh-CN" altLang="zh-CN" sz="2400" dirty="0" smtClean="0">
                <a:latin typeface="黑体" pitchFamily="49" charset="-122"/>
                <a:ea typeface="黑体" pitchFamily="49" charset="-122"/>
              </a:rPr>
              <a:t>理解</a:t>
            </a:r>
            <a:r>
              <a:rPr lang="en-US" altLang="zh-CN" sz="2400" dirty="0" smtClean="0">
                <a:latin typeface="黑体" pitchFamily="49" charset="-122"/>
                <a:ea typeface="黑体" pitchFamily="49" charset="-122"/>
              </a:rPr>
              <a:t>”</a:t>
            </a:r>
            <a:r>
              <a:rPr lang="zh-CN" altLang="zh-CN" sz="2400" dirty="0" smtClean="0">
                <a:latin typeface="黑体" pitchFamily="49" charset="-122"/>
                <a:ea typeface="黑体" pitchFamily="49" charset="-122"/>
              </a:rPr>
              <a:t>。</a:t>
            </a:r>
            <a:endParaRPr lang="en-US" altLang="zh-CN" sz="2400" dirty="0" smtClean="0">
              <a:latin typeface="黑体" pitchFamily="49" charset="-122"/>
              <a:ea typeface="黑体" pitchFamily="49" charset="-122"/>
            </a:endParaRPr>
          </a:p>
          <a:p>
            <a:pPr fontAlgn="auto">
              <a:spcAft>
                <a:spcPts val="0"/>
              </a:spcAft>
              <a:buFont typeface="Arial" pitchFamily="34" charset="0"/>
              <a:buChar char="•"/>
              <a:defRPr/>
            </a:pPr>
            <a:endParaRPr lang="zh-CN" altLang="zh-CN" dirty="0" smtClean="0"/>
          </a:p>
          <a:p>
            <a:pPr fontAlgn="auto">
              <a:spcAft>
                <a:spcPts val="0"/>
              </a:spcAft>
              <a:buFont typeface="Arial" pitchFamily="34" charset="0"/>
              <a:buChar char="•"/>
              <a:defRPr/>
            </a:pPr>
            <a:endParaRPr lang="zh-CN"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日期占位符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E850F66-B6A2-4A14-A43F-835526238616}" type="datetime3">
              <a:rPr lang="zh-CN" altLang="en-US">
                <a:solidFill>
                  <a:srgbClr val="898989"/>
                </a:solidFill>
                <a:latin typeface="Arial" charset="0"/>
              </a:rPr>
              <a:pPr fontAlgn="base">
                <a:spcBef>
                  <a:spcPct val="0"/>
                </a:spcBef>
                <a:spcAft>
                  <a:spcPct val="0"/>
                </a:spcAft>
              </a:pPr>
              <a:t>2014年1月9日星期四</a:t>
            </a:fld>
            <a:endParaRPr lang="en-US" altLang="zh-CN">
              <a:solidFill>
                <a:srgbClr val="898989"/>
              </a:solidFill>
              <a:latin typeface="Arial" charset="0"/>
            </a:endParaRPr>
          </a:p>
        </p:txBody>
      </p:sp>
      <p:sp>
        <p:nvSpPr>
          <p:cNvPr id="38914" name="灯片编号占位符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67120FF-6AB5-4CAA-B187-837769C39A23}" type="slidenum">
              <a:rPr lang="en-US" altLang="zh-CN">
                <a:solidFill>
                  <a:srgbClr val="898989"/>
                </a:solidFill>
                <a:latin typeface="Arial" charset="0"/>
              </a:rPr>
              <a:pPr fontAlgn="base">
                <a:spcBef>
                  <a:spcPct val="0"/>
                </a:spcBef>
                <a:spcAft>
                  <a:spcPct val="0"/>
                </a:spcAft>
              </a:pPr>
              <a:t>25</a:t>
            </a:fld>
            <a:endParaRPr lang="en-US" altLang="zh-CN">
              <a:solidFill>
                <a:srgbClr val="898989"/>
              </a:solidFill>
              <a:latin typeface="Arial" charset="0"/>
            </a:endParaRPr>
          </a:p>
        </p:txBody>
      </p:sp>
      <p:sp>
        <p:nvSpPr>
          <p:cNvPr id="38915" name="Rectangle 3"/>
          <p:cNvSpPr>
            <a:spLocks noGrp="1" noRot="1" noChangeArrowheads="1"/>
          </p:cNvSpPr>
          <p:nvPr>
            <p:ph type="body" idx="1"/>
          </p:nvPr>
        </p:nvSpPr>
        <p:spPr>
          <a:xfrm>
            <a:off x="395288" y="908050"/>
            <a:ext cx="8229600" cy="5329238"/>
          </a:xfrm>
        </p:spPr>
        <p:txBody>
          <a:bodyPr/>
          <a:lstStyle/>
          <a:p>
            <a:pPr>
              <a:lnSpc>
                <a:spcPct val="150000"/>
              </a:lnSpc>
            </a:pPr>
            <a:r>
              <a:rPr lang="zh-CN" altLang="en-US" sz="2400" smtClean="0">
                <a:latin typeface="黑体" pitchFamily="2" charset="-122"/>
                <a:ea typeface="黑体" pitchFamily="2" charset="-122"/>
              </a:rPr>
              <a:t>由于生活经验、学医动机和教育训练的影响，每一个医生都会有一种相对稳定的治疗关系观念。</a:t>
            </a:r>
            <a:endParaRPr lang="en-US" altLang="zh-CN" sz="2400" smtClean="0">
              <a:latin typeface="黑体" pitchFamily="2" charset="-122"/>
              <a:ea typeface="黑体" pitchFamily="2" charset="-122"/>
            </a:endParaRPr>
          </a:p>
          <a:p>
            <a:pPr>
              <a:lnSpc>
                <a:spcPct val="150000"/>
              </a:lnSpc>
            </a:pPr>
            <a:r>
              <a:rPr lang="zh-CN" altLang="en-US" sz="2400" smtClean="0">
                <a:latin typeface="黑体" pitchFamily="2" charset="-122"/>
                <a:ea typeface="黑体" pitchFamily="2" charset="-122"/>
              </a:rPr>
              <a:t>不能僵化、固守。注意与对方立场的差异！</a:t>
            </a:r>
            <a:endParaRPr lang="en-US" altLang="zh-CN" smtClean="0"/>
          </a:p>
          <a:p>
            <a:r>
              <a:rPr lang="zh-CN" altLang="en-US" sz="2400" smtClean="0">
                <a:latin typeface="黑体" pitchFamily="2" charset="-122"/>
                <a:ea typeface="黑体" pitchFamily="2" charset="-122"/>
              </a:rPr>
              <a:t>注意医生角色的变迁：</a:t>
            </a:r>
            <a:endParaRPr lang="en-US" altLang="zh-CN" sz="2400" smtClean="0">
              <a:latin typeface="黑体" pitchFamily="2" charset="-122"/>
              <a:ea typeface="黑体" pitchFamily="2" charset="-122"/>
            </a:endParaRPr>
          </a:p>
          <a:p>
            <a:pPr>
              <a:lnSpc>
                <a:spcPct val="150000"/>
              </a:lnSpc>
              <a:buFont typeface="Wingdings" pitchFamily="2" charset="2"/>
              <a:buChar char="Ø"/>
            </a:pPr>
            <a:r>
              <a:rPr lang="zh-CN" altLang="en-US" sz="2000" smtClean="0">
                <a:latin typeface="黑体" pitchFamily="2" charset="-122"/>
                <a:ea typeface="黑体" pitchFamily="2" charset="-122"/>
              </a:rPr>
              <a:t>传统助人者居高临下，发挥施舍、教化功能，甚至法官式的审判角色；</a:t>
            </a:r>
            <a:endParaRPr lang="en-US" altLang="zh-CN" sz="2000" smtClean="0">
              <a:latin typeface="黑体" pitchFamily="2" charset="-122"/>
              <a:ea typeface="黑体" pitchFamily="2" charset="-122"/>
            </a:endParaRPr>
          </a:p>
          <a:p>
            <a:pPr>
              <a:lnSpc>
                <a:spcPct val="150000"/>
              </a:lnSpc>
              <a:buFont typeface="Wingdings" pitchFamily="2" charset="2"/>
              <a:buChar char="Ø"/>
            </a:pPr>
            <a:r>
              <a:rPr lang="zh-CN" altLang="en-US" sz="2000" smtClean="0">
                <a:latin typeface="黑体" pitchFamily="2" charset="-122"/>
                <a:ea typeface="黑体" pitchFamily="2" charset="-122"/>
              </a:rPr>
              <a:t>重视个人价值的现代西方医生，较中国的治疗师更加重视平等对待咨客，更少采取居高临下的权威态势。</a:t>
            </a:r>
            <a:endParaRPr lang="en-US" altLang="zh-CN" sz="2000" smtClean="0">
              <a:latin typeface="黑体" pitchFamily="2" charset="-122"/>
              <a:ea typeface="黑体" pitchFamily="2" charset="-122"/>
            </a:endParaRPr>
          </a:p>
          <a:p>
            <a:pPr>
              <a:lnSpc>
                <a:spcPct val="150000"/>
              </a:lnSpc>
              <a:buFont typeface="Wingdings" pitchFamily="2" charset="2"/>
              <a:buChar char="Ø"/>
            </a:pPr>
            <a:r>
              <a:rPr lang="zh-CN" altLang="en-US" sz="2000" smtClean="0">
                <a:latin typeface="黑体" pitchFamily="2" charset="-122"/>
                <a:ea typeface="黑体" pitchFamily="2" charset="-122"/>
              </a:rPr>
              <a:t>高科技、</a:t>
            </a:r>
            <a:r>
              <a:rPr lang="en-US" altLang="zh-CN" sz="2000" smtClean="0">
                <a:latin typeface="黑体" pitchFamily="2" charset="-122"/>
                <a:ea typeface="黑体" pitchFamily="2" charset="-122"/>
              </a:rPr>
              <a:t>IT</a:t>
            </a:r>
            <a:r>
              <a:rPr lang="zh-CN" altLang="en-US" sz="2000" smtClean="0">
                <a:latin typeface="黑体" pitchFamily="2" charset="-122"/>
                <a:ea typeface="黑体" pitchFamily="2" charset="-122"/>
              </a:rPr>
              <a:t>技术、经济和消费行为对医患关系也有显著影响。</a:t>
            </a:r>
            <a:endParaRPr lang="en-US" altLang="zh-CN" sz="1800" smtClean="0">
              <a:latin typeface="黑体" pitchFamily="2" charset="-122"/>
              <a:ea typeface="黑体" pitchFamily="2" charset="-122"/>
            </a:endParaRPr>
          </a:p>
          <a:p>
            <a:pPr>
              <a:lnSpc>
                <a:spcPct val="150000"/>
              </a:lnSpc>
              <a:buFont typeface="Wingdings" pitchFamily="2" charset="2"/>
              <a:buChar char="Ø"/>
            </a:pPr>
            <a:r>
              <a:rPr lang="zh-CN" altLang="en-US" sz="2400" smtClean="0">
                <a:latin typeface="黑体" pitchFamily="2" charset="-122"/>
                <a:ea typeface="黑体" pitchFamily="2" charset="-122"/>
              </a:rPr>
              <a:t>新思考：时下医患关系的主导风格是什么？</a:t>
            </a:r>
            <a:endParaRPr lang="en-US" altLang="zh-CN" sz="2400" smtClean="0">
              <a:latin typeface="黑体" pitchFamily="2" charset="-122"/>
              <a:ea typeface="黑体" pitchFamily="2" charset="-122"/>
            </a:endParaRPr>
          </a:p>
          <a:p>
            <a:pPr>
              <a:buFont typeface="Arial" charset="0"/>
              <a:buNone/>
            </a:pPr>
            <a:endParaRPr lang="en-US" altLang="zh-CN" sz="2400" smtClean="0"/>
          </a:p>
          <a:p>
            <a:pPr>
              <a:buFont typeface="Arial" charset="0"/>
              <a:buNone/>
            </a:pPr>
            <a:endParaRPr lang="zh-CN" altLang="en-US" b="1" smtClean="0"/>
          </a:p>
          <a:p>
            <a:endParaRPr lang="zh-CN" altLang="en-US" b="1" smtClean="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日期占位符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FBB6684-4E32-48A1-A3D4-360A90712E78}" type="datetime3">
              <a:rPr lang="zh-CN" altLang="en-US">
                <a:solidFill>
                  <a:srgbClr val="898989"/>
                </a:solidFill>
                <a:latin typeface="Arial" charset="0"/>
              </a:rPr>
              <a:pPr fontAlgn="base">
                <a:spcBef>
                  <a:spcPct val="0"/>
                </a:spcBef>
                <a:spcAft>
                  <a:spcPct val="0"/>
                </a:spcAft>
              </a:pPr>
              <a:t>2014年1月9日星期四</a:t>
            </a:fld>
            <a:endParaRPr lang="en-US" altLang="zh-CN">
              <a:solidFill>
                <a:srgbClr val="898989"/>
              </a:solidFill>
              <a:latin typeface="Arial" charset="0"/>
            </a:endParaRPr>
          </a:p>
        </p:txBody>
      </p:sp>
      <p:sp>
        <p:nvSpPr>
          <p:cNvPr id="39938" name="灯片编号占位符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7CCEB3D-9FAB-4089-B412-CF0C275B96A5}" type="slidenum">
              <a:rPr lang="en-US" altLang="zh-CN">
                <a:solidFill>
                  <a:srgbClr val="898989"/>
                </a:solidFill>
                <a:latin typeface="Arial" charset="0"/>
              </a:rPr>
              <a:pPr fontAlgn="base">
                <a:spcBef>
                  <a:spcPct val="0"/>
                </a:spcBef>
                <a:spcAft>
                  <a:spcPct val="0"/>
                </a:spcAft>
              </a:pPr>
              <a:t>26</a:t>
            </a:fld>
            <a:endParaRPr lang="en-US" altLang="zh-CN">
              <a:solidFill>
                <a:srgbClr val="898989"/>
              </a:solidFill>
              <a:latin typeface="Arial" charset="0"/>
            </a:endParaRPr>
          </a:p>
        </p:txBody>
      </p:sp>
      <p:sp>
        <p:nvSpPr>
          <p:cNvPr id="39939" name="Rectangle 2"/>
          <p:cNvSpPr>
            <a:spLocks noGrp="1" noRot="1" noChangeArrowheads="1"/>
          </p:cNvSpPr>
          <p:nvPr>
            <p:ph type="title"/>
          </p:nvPr>
        </p:nvSpPr>
        <p:spPr/>
        <p:txBody>
          <a:bodyPr/>
          <a:lstStyle/>
          <a:p>
            <a:r>
              <a:rPr lang="zh-CN" altLang="en-US" sz="2800" smtClean="0">
                <a:solidFill>
                  <a:srgbClr val="C00000"/>
                </a:solidFill>
                <a:latin typeface="黑体" pitchFamily="2" charset="-122"/>
                <a:ea typeface="黑体" pitchFamily="2" charset="-122"/>
              </a:rPr>
              <a:t>情感距离：角色与期望</a:t>
            </a:r>
          </a:p>
        </p:txBody>
      </p:sp>
      <p:sp>
        <p:nvSpPr>
          <p:cNvPr id="47109" name="Rectangle 3"/>
          <p:cNvSpPr>
            <a:spLocks noGrp="1" noRot="1" noChangeArrowheads="1"/>
          </p:cNvSpPr>
          <p:nvPr>
            <p:ph type="body" idx="1"/>
          </p:nvPr>
        </p:nvSpPr>
        <p:spPr>
          <a:xfrm>
            <a:off x="5867400" y="1989138"/>
            <a:ext cx="2881313" cy="1727200"/>
          </a:xfrm>
          <a:solidFill>
            <a:schemeClr val="accent3">
              <a:lumMod val="40000"/>
              <a:lumOff val="60000"/>
            </a:schemeClr>
          </a:solidFill>
        </p:spPr>
        <p:txBody>
          <a:bodyPr rtlCol="0">
            <a:normAutofit/>
          </a:bodyPr>
          <a:lstStyle/>
          <a:p>
            <a:pPr fontAlgn="auto">
              <a:lnSpc>
                <a:spcPct val="90000"/>
              </a:lnSpc>
              <a:spcAft>
                <a:spcPts val="0"/>
              </a:spcAft>
              <a:buFont typeface="Arial" pitchFamily="34" charset="0"/>
              <a:buNone/>
              <a:defRPr/>
            </a:pPr>
            <a:r>
              <a:rPr lang="zh-CN" altLang="en-US" sz="2800" b="1" dirty="0" smtClean="0"/>
              <a:t>     </a:t>
            </a:r>
            <a:r>
              <a:rPr lang="zh-CN" altLang="en-US" sz="2200" dirty="0" smtClean="0">
                <a:latin typeface="华文行楷" pitchFamily="2" charset="-122"/>
                <a:ea typeface="华文行楷" pitchFamily="2" charset="-122"/>
              </a:rPr>
              <a:t>治疗师会接受到许多“邀请”，诱惑或迫使其采取其它的角色并进入相应的关系。</a:t>
            </a:r>
          </a:p>
        </p:txBody>
      </p:sp>
      <p:sp>
        <p:nvSpPr>
          <p:cNvPr id="39941" name="Rectangle 4"/>
          <p:cNvSpPr>
            <a:spLocks noChangeArrowheads="1"/>
          </p:cNvSpPr>
          <p:nvPr/>
        </p:nvSpPr>
        <p:spPr bwMode="auto">
          <a:xfrm>
            <a:off x="4787900" y="4437063"/>
            <a:ext cx="2533650" cy="366712"/>
          </a:xfrm>
          <a:prstGeom prst="rect">
            <a:avLst/>
          </a:prstGeom>
          <a:gradFill rotWithShape="1">
            <a:gsLst>
              <a:gs pos="0">
                <a:srgbClr val="765E5E"/>
              </a:gs>
              <a:gs pos="100000">
                <a:srgbClr val="FFCCCC"/>
              </a:gs>
            </a:gsLst>
            <a:lin ang="5400000" scaled="1"/>
          </a:gradFill>
          <a:ln w="9525">
            <a:noFill/>
            <a:miter lim="800000"/>
            <a:headEnd/>
            <a:tailEnd/>
          </a:ln>
        </p:spPr>
        <p:txBody>
          <a:bodyPr wrap="none">
            <a:spAutoFit/>
          </a:bodyPr>
          <a:lstStyle/>
          <a:p>
            <a:r>
              <a:rPr lang="en-US" altLang="zh-CN" b="1">
                <a:solidFill>
                  <a:srgbClr val="000000"/>
                </a:solidFill>
                <a:latin typeface="Calibri" pitchFamily="34" charset="0"/>
              </a:rPr>
              <a:t> </a:t>
            </a:r>
            <a:r>
              <a:rPr lang="zh-CN" altLang="en-US" b="1">
                <a:solidFill>
                  <a:srgbClr val="000000"/>
                </a:solidFill>
                <a:latin typeface="Calibri" pitchFamily="34" charset="0"/>
              </a:rPr>
              <a:t>支持、保护的“慈母”；</a:t>
            </a:r>
          </a:p>
        </p:txBody>
      </p:sp>
      <p:sp>
        <p:nvSpPr>
          <p:cNvPr id="39942" name="Rectangle 5"/>
          <p:cNvSpPr>
            <a:spLocks noChangeArrowheads="1"/>
          </p:cNvSpPr>
          <p:nvPr/>
        </p:nvSpPr>
        <p:spPr bwMode="auto">
          <a:xfrm>
            <a:off x="2627313" y="1773238"/>
            <a:ext cx="2447925" cy="366712"/>
          </a:xfrm>
          <a:prstGeom prst="rect">
            <a:avLst/>
          </a:prstGeom>
          <a:gradFill rotWithShape="1">
            <a:gsLst>
              <a:gs pos="0">
                <a:srgbClr val="5E7676"/>
              </a:gs>
              <a:gs pos="50000">
                <a:srgbClr val="CCFFFF"/>
              </a:gs>
              <a:gs pos="100000">
                <a:srgbClr val="5E7676"/>
              </a:gs>
            </a:gsLst>
            <a:lin ang="5400000" scaled="1"/>
          </a:gradFill>
          <a:ln w="9525">
            <a:noFill/>
            <a:miter lim="800000"/>
            <a:headEnd/>
            <a:tailEnd/>
          </a:ln>
        </p:spPr>
        <p:txBody>
          <a:bodyPr>
            <a:spAutoFit/>
          </a:bodyPr>
          <a:lstStyle/>
          <a:p>
            <a:r>
              <a:rPr lang="en-US" altLang="zh-CN" b="1">
                <a:solidFill>
                  <a:srgbClr val="000000"/>
                </a:solidFill>
                <a:latin typeface="Calibri" pitchFamily="34" charset="0"/>
              </a:rPr>
              <a:t>       </a:t>
            </a:r>
            <a:r>
              <a:rPr lang="zh-CN" altLang="en-US" b="1">
                <a:solidFill>
                  <a:srgbClr val="000000"/>
                </a:solidFill>
                <a:latin typeface="Calibri" pitchFamily="34" charset="0"/>
              </a:rPr>
              <a:t>客观的“教练”；</a:t>
            </a:r>
          </a:p>
        </p:txBody>
      </p:sp>
      <p:sp>
        <p:nvSpPr>
          <p:cNvPr id="39943" name="Rectangle 6"/>
          <p:cNvSpPr>
            <a:spLocks noChangeArrowheads="1"/>
          </p:cNvSpPr>
          <p:nvPr/>
        </p:nvSpPr>
        <p:spPr bwMode="auto">
          <a:xfrm>
            <a:off x="395288" y="4365625"/>
            <a:ext cx="2447925" cy="366713"/>
          </a:xfrm>
          <a:prstGeom prst="rect">
            <a:avLst/>
          </a:prstGeom>
          <a:gradFill rotWithShape="1">
            <a:gsLst>
              <a:gs pos="0">
                <a:srgbClr val="00FFFF"/>
              </a:gs>
              <a:gs pos="100000">
                <a:srgbClr val="007676"/>
              </a:gs>
            </a:gsLst>
            <a:lin ang="5400000" scaled="1"/>
          </a:gradFill>
          <a:ln w="9525">
            <a:noFill/>
            <a:miter lim="800000"/>
            <a:headEnd/>
            <a:tailEnd/>
          </a:ln>
        </p:spPr>
        <p:txBody>
          <a:bodyPr>
            <a:spAutoFit/>
          </a:bodyPr>
          <a:lstStyle/>
          <a:p>
            <a:r>
              <a:rPr lang="en-US" altLang="zh-CN" b="1">
                <a:solidFill>
                  <a:srgbClr val="000000"/>
                </a:solidFill>
                <a:latin typeface="Calibri" pitchFamily="34" charset="0"/>
              </a:rPr>
              <a:t>       </a:t>
            </a:r>
            <a:r>
              <a:rPr lang="zh-CN" altLang="en-US" b="1">
                <a:solidFill>
                  <a:srgbClr val="000000"/>
                </a:solidFill>
                <a:latin typeface="Calibri" pitchFamily="34" charset="0"/>
              </a:rPr>
              <a:t>疏远的“专家”</a:t>
            </a:r>
          </a:p>
        </p:txBody>
      </p:sp>
      <p:sp>
        <p:nvSpPr>
          <p:cNvPr id="39944" name="AutoShape 7"/>
          <p:cNvSpPr>
            <a:spLocks noChangeArrowheads="1"/>
          </p:cNvSpPr>
          <p:nvPr/>
        </p:nvSpPr>
        <p:spPr bwMode="auto">
          <a:xfrm>
            <a:off x="4716463" y="2492375"/>
            <a:ext cx="719137" cy="936625"/>
          </a:xfrm>
          <a:prstGeom prst="smileyFace">
            <a:avLst>
              <a:gd name="adj" fmla="val 4653"/>
            </a:avLst>
          </a:prstGeom>
          <a:solidFill>
            <a:schemeClr val="accent1"/>
          </a:solidFill>
          <a:ln w="9525">
            <a:solidFill>
              <a:schemeClr val="tx1"/>
            </a:solidFill>
            <a:round/>
            <a:headEnd/>
            <a:tailEnd/>
          </a:ln>
        </p:spPr>
        <p:txBody>
          <a:bodyPr wrap="none" anchor="ctr"/>
          <a:lstStyle/>
          <a:p>
            <a:endParaRPr lang="zh-CN" altLang="en-US">
              <a:solidFill>
                <a:srgbClr val="000000"/>
              </a:solidFill>
              <a:latin typeface="Calibri" pitchFamily="34" charset="0"/>
            </a:endParaRPr>
          </a:p>
        </p:txBody>
      </p:sp>
      <p:sp>
        <p:nvSpPr>
          <p:cNvPr id="39945" name="AutoShape 8"/>
          <p:cNvSpPr>
            <a:spLocks noChangeArrowheads="1"/>
          </p:cNvSpPr>
          <p:nvPr/>
        </p:nvSpPr>
        <p:spPr bwMode="auto">
          <a:xfrm>
            <a:off x="2268538" y="2420938"/>
            <a:ext cx="720725" cy="936625"/>
          </a:xfrm>
          <a:prstGeom prst="smileyFace">
            <a:avLst>
              <a:gd name="adj" fmla="val -4653"/>
            </a:avLst>
          </a:prstGeom>
          <a:solidFill>
            <a:schemeClr val="accent1"/>
          </a:solidFill>
          <a:ln w="9525">
            <a:solidFill>
              <a:schemeClr val="tx1"/>
            </a:solidFill>
            <a:round/>
            <a:headEnd/>
            <a:tailEnd/>
          </a:ln>
        </p:spPr>
        <p:txBody>
          <a:bodyPr wrap="none" anchor="ctr"/>
          <a:lstStyle/>
          <a:p>
            <a:endParaRPr lang="zh-CN" altLang="en-US">
              <a:solidFill>
                <a:srgbClr val="000000"/>
              </a:solidFill>
              <a:latin typeface="Calibri" pitchFamily="34" charset="0"/>
            </a:endParaRPr>
          </a:p>
        </p:txBody>
      </p:sp>
      <p:sp>
        <p:nvSpPr>
          <p:cNvPr id="39946" name="AutoShape 9"/>
          <p:cNvSpPr>
            <a:spLocks noChangeArrowheads="1"/>
          </p:cNvSpPr>
          <p:nvPr/>
        </p:nvSpPr>
        <p:spPr bwMode="auto">
          <a:xfrm>
            <a:off x="3492500" y="3573463"/>
            <a:ext cx="720725" cy="936625"/>
          </a:xfrm>
          <a:prstGeom prst="smileyFace">
            <a:avLst>
              <a:gd name="adj" fmla="val -1375"/>
            </a:avLst>
          </a:prstGeom>
          <a:solidFill>
            <a:schemeClr val="accent1"/>
          </a:solidFill>
          <a:ln w="9525">
            <a:solidFill>
              <a:schemeClr val="tx1"/>
            </a:solidFill>
            <a:round/>
            <a:headEnd/>
            <a:tailEnd/>
          </a:ln>
        </p:spPr>
        <p:txBody>
          <a:bodyPr wrap="none" anchor="ctr"/>
          <a:lstStyle/>
          <a:p>
            <a:endParaRPr lang="zh-CN" altLang="en-US">
              <a:solidFill>
                <a:srgbClr val="000000"/>
              </a:solidFill>
              <a:latin typeface="Calibri" pitchFamily="34" charset="0"/>
            </a:endParaRPr>
          </a:p>
        </p:txBody>
      </p:sp>
      <p:sp>
        <p:nvSpPr>
          <p:cNvPr id="39947" name="Text Box 10"/>
          <p:cNvSpPr txBox="1">
            <a:spLocks noChangeArrowheads="1"/>
          </p:cNvSpPr>
          <p:nvPr/>
        </p:nvSpPr>
        <p:spPr bwMode="auto">
          <a:xfrm>
            <a:off x="3492500" y="4652963"/>
            <a:ext cx="647700" cy="366712"/>
          </a:xfrm>
          <a:prstGeom prst="rect">
            <a:avLst/>
          </a:prstGeom>
          <a:noFill/>
          <a:ln w="9525">
            <a:noFill/>
            <a:miter lim="800000"/>
            <a:headEnd/>
            <a:tailEnd/>
          </a:ln>
        </p:spPr>
        <p:txBody>
          <a:bodyPr>
            <a:spAutoFit/>
          </a:bodyPr>
          <a:lstStyle/>
          <a:p>
            <a:pPr>
              <a:spcBef>
                <a:spcPct val="50000"/>
              </a:spcBef>
            </a:pPr>
            <a:endParaRPr lang="zh-CN" altLang="zh-CN">
              <a:solidFill>
                <a:srgbClr val="000000"/>
              </a:solidFill>
              <a:latin typeface="Calibri" pitchFamily="34" charset="0"/>
            </a:endParaRPr>
          </a:p>
        </p:txBody>
      </p:sp>
      <p:sp>
        <p:nvSpPr>
          <p:cNvPr id="39948" name="Text Box 11"/>
          <p:cNvSpPr txBox="1">
            <a:spLocks noChangeArrowheads="1"/>
          </p:cNvSpPr>
          <p:nvPr/>
        </p:nvSpPr>
        <p:spPr bwMode="auto">
          <a:xfrm>
            <a:off x="3419475" y="3429000"/>
            <a:ext cx="1079500" cy="366713"/>
          </a:xfrm>
          <a:prstGeom prst="rect">
            <a:avLst/>
          </a:prstGeom>
          <a:noFill/>
          <a:ln w="9525">
            <a:noFill/>
            <a:miter lim="800000"/>
            <a:headEnd/>
            <a:tailEnd/>
          </a:ln>
        </p:spPr>
        <p:txBody>
          <a:bodyPr>
            <a:spAutoFit/>
          </a:bodyPr>
          <a:lstStyle/>
          <a:p>
            <a:pPr>
              <a:spcBef>
                <a:spcPct val="50000"/>
              </a:spcBef>
            </a:pPr>
            <a:r>
              <a:rPr lang="zh-CN" altLang="en-US">
                <a:solidFill>
                  <a:srgbClr val="000000"/>
                </a:solidFill>
                <a:latin typeface="Calibri" pitchFamily="34" charset="0"/>
              </a:rPr>
              <a:t>观光客</a:t>
            </a:r>
          </a:p>
        </p:txBody>
      </p:sp>
      <p:sp>
        <p:nvSpPr>
          <p:cNvPr id="39949" name="Text Box 12"/>
          <p:cNvSpPr txBox="1">
            <a:spLocks noChangeArrowheads="1"/>
          </p:cNvSpPr>
          <p:nvPr/>
        </p:nvSpPr>
        <p:spPr bwMode="auto">
          <a:xfrm>
            <a:off x="2195513" y="2349500"/>
            <a:ext cx="1152525" cy="366713"/>
          </a:xfrm>
          <a:prstGeom prst="rect">
            <a:avLst/>
          </a:prstGeom>
          <a:noFill/>
          <a:ln w="9525">
            <a:noFill/>
            <a:miter lim="800000"/>
            <a:headEnd/>
            <a:tailEnd/>
          </a:ln>
        </p:spPr>
        <p:txBody>
          <a:bodyPr>
            <a:spAutoFit/>
          </a:bodyPr>
          <a:lstStyle/>
          <a:p>
            <a:pPr>
              <a:spcBef>
                <a:spcPct val="50000"/>
              </a:spcBef>
            </a:pPr>
            <a:r>
              <a:rPr lang="zh-CN" altLang="en-US">
                <a:solidFill>
                  <a:srgbClr val="000000"/>
                </a:solidFill>
                <a:latin typeface="Calibri" pitchFamily="34" charset="0"/>
              </a:rPr>
              <a:t>消费者</a:t>
            </a:r>
          </a:p>
        </p:txBody>
      </p:sp>
      <p:sp>
        <p:nvSpPr>
          <p:cNvPr id="39950" name="Text Box 13"/>
          <p:cNvSpPr txBox="1">
            <a:spLocks noChangeArrowheads="1"/>
          </p:cNvSpPr>
          <p:nvPr/>
        </p:nvSpPr>
        <p:spPr bwMode="auto">
          <a:xfrm>
            <a:off x="4643438" y="2349500"/>
            <a:ext cx="1223962" cy="366713"/>
          </a:xfrm>
          <a:prstGeom prst="rect">
            <a:avLst/>
          </a:prstGeom>
          <a:noFill/>
          <a:ln w="9525">
            <a:noFill/>
            <a:miter lim="800000"/>
            <a:headEnd/>
            <a:tailEnd/>
          </a:ln>
        </p:spPr>
        <p:txBody>
          <a:bodyPr>
            <a:spAutoFit/>
          </a:bodyPr>
          <a:lstStyle/>
          <a:p>
            <a:pPr>
              <a:spcBef>
                <a:spcPct val="50000"/>
              </a:spcBef>
            </a:pPr>
            <a:r>
              <a:rPr lang="zh-CN" altLang="en-US">
                <a:solidFill>
                  <a:srgbClr val="000000"/>
                </a:solidFill>
                <a:latin typeface="Calibri" pitchFamily="34" charset="0"/>
              </a:rPr>
              <a:t>求助者</a:t>
            </a:r>
          </a:p>
        </p:txBody>
      </p:sp>
      <p:sp>
        <p:nvSpPr>
          <p:cNvPr id="39951" name="TextBox 15"/>
          <p:cNvSpPr txBox="1">
            <a:spLocks noChangeArrowheads="1"/>
          </p:cNvSpPr>
          <p:nvPr/>
        </p:nvSpPr>
        <p:spPr bwMode="auto">
          <a:xfrm>
            <a:off x="684213" y="5373688"/>
            <a:ext cx="7416800" cy="1076325"/>
          </a:xfrm>
          <a:prstGeom prst="rect">
            <a:avLst/>
          </a:prstGeom>
          <a:solidFill>
            <a:srgbClr val="99FF99"/>
          </a:solidFill>
          <a:ln w="9525">
            <a:noFill/>
            <a:miter lim="800000"/>
            <a:headEnd/>
            <a:tailEnd/>
          </a:ln>
        </p:spPr>
        <p:txBody>
          <a:bodyPr>
            <a:spAutoFit/>
          </a:bodyPr>
          <a:lstStyle/>
          <a:p>
            <a:r>
              <a:rPr lang="zh-CN" altLang="en-US" sz="3200" b="1">
                <a:solidFill>
                  <a:srgbClr val="FF0000"/>
                </a:solidFill>
                <a:latin typeface="华文新魏"/>
                <a:ea typeface="华文新魏"/>
                <a:cs typeface="华文新魏"/>
              </a:rPr>
              <a:t>我们的正念、共情或同理心从何而来？</a:t>
            </a:r>
            <a:endParaRPr lang="en-US" altLang="zh-CN" sz="3200" b="1">
              <a:solidFill>
                <a:srgbClr val="FF0000"/>
              </a:solidFill>
              <a:latin typeface="华文新魏"/>
              <a:ea typeface="华文新魏"/>
              <a:cs typeface="华文新魏"/>
            </a:endParaRPr>
          </a:p>
          <a:p>
            <a:r>
              <a:rPr lang="zh-CN" altLang="en-US" sz="3200" b="1">
                <a:solidFill>
                  <a:srgbClr val="FF0000"/>
                </a:solidFill>
                <a:latin typeface="华文新魏"/>
                <a:ea typeface="华文新魏"/>
                <a:cs typeface="华文新魏"/>
              </a:rPr>
              <a:t>患者为何这样与我们打交道呢？</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标题 1"/>
          <p:cNvSpPr>
            <a:spLocks noGrp="1"/>
          </p:cNvSpPr>
          <p:nvPr>
            <p:ph type="title"/>
          </p:nvPr>
        </p:nvSpPr>
        <p:spPr>
          <a:xfrm>
            <a:off x="250825" y="274638"/>
            <a:ext cx="8642350" cy="1143000"/>
          </a:xfrm>
        </p:spPr>
        <p:txBody>
          <a:bodyPr/>
          <a:lstStyle/>
          <a:p>
            <a:r>
              <a:rPr lang="en-US" altLang="zh-CN" sz="3200" b="1" smtClean="0">
                <a:solidFill>
                  <a:srgbClr val="C00000"/>
                </a:solidFill>
                <a:latin typeface="黑体" pitchFamily="2" charset="-122"/>
                <a:ea typeface="黑体" pitchFamily="2" charset="-122"/>
              </a:rPr>
              <a:t>2.</a:t>
            </a:r>
            <a:r>
              <a:rPr lang="zh-CN" altLang="en-US" sz="3200" b="1" smtClean="0">
                <a:solidFill>
                  <a:srgbClr val="C00000"/>
                </a:solidFill>
                <a:latin typeface="黑体" pitchFamily="2" charset="-122"/>
                <a:ea typeface="黑体" pitchFamily="2" charset="-122"/>
              </a:rPr>
              <a:t>医患关系的心理动力观：几个概念</a:t>
            </a:r>
          </a:p>
        </p:txBody>
      </p:sp>
      <p:sp>
        <p:nvSpPr>
          <p:cNvPr id="3" name="内容占位符 2"/>
          <p:cNvSpPr>
            <a:spLocks noGrp="1"/>
          </p:cNvSpPr>
          <p:nvPr>
            <p:ph idx="1"/>
          </p:nvPr>
        </p:nvSpPr>
        <p:spPr>
          <a:xfrm>
            <a:off x="457200" y="1600200"/>
            <a:ext cx="8229600" cy="4781550"/>
          </a:xfrm>
        </p:spPr>
        <p:txBody>
          <a:bodyPr rtlCol="0">
            <a:normAutofit fontScale="92500"/>
          </a:bodyPr>
          <a:lstStyle/>
          <a:p>
            <a:pPr fontAlgn="auto">
              <a:lnSpc>
                <a:spcPct val="150000"/>
              </a:lnSpc>
              <a:spcAft>
                <a:spcPts val="0"/>
              </a:spcAft>
              <a:buFont typeface="Arial" pitchFamily="34" charset="0"/>
              <a:buChar char="•"/>
              <a:defRPr/>
            </a:pPr>
            <a:r>
              <a:rPr lang="zh-CN" altLang="en-US" sz="2600" dirty="0" smtClean="0">
                <a:latin typeface="黑体" pitchFamily="49" charset="-122"/>
                <a:ea typeface="黑体" pitchFamily="49" charset="-122"/>
              </a:rPr>
              <a:t>移情</a:t>
            </a:r>
            <a:r>
              <a:rPr lang="en-US" altLang="zh-CN" sz="2600" dirty="0" smtClean="0">
                <a:latin typeface="黑体" pitchFamily="49" charset="-122"/>
                <a:ea typeface="黑体" pitchFamily="49" charset="-122"/>
              </a:rPr>
              <a:t>——</a:t>
            </a:r>
            <a:r>
              <a:rPr lang="zh-CN" altLang="en-US" sz="2600" dirty="0" smtClean="0">
                <a:latin typeface="黑体" pitchFamily="49" charset="-122"/>
                <a:ea typeface="黑体" pitchFamily="49" charset="-122"/>
              </a:rPr>
              <a:t>患者无意识、自动地将过去对其他重要关系人产生的情感迁移到当前的治疗师身上。</a:t>
            </a:r>
            <a:endParaRPr lang="en-US" altLang="zh-CN" sz="2600" dirty="0" smtClean="0">
              <a:latin typeface="黑体" pitchFamily="49" charset="-122"/>
              <a:ea typeface="黑体" pitchFamily="49" charset="-122"/>
            </a:endParaRPr>
          </a:p>
          <a:p>
            <a:pPr fontAlgn="auto">
              <a:lnSpc>
                <a:spcPct val="150000"/>
              </a:lnSpc>
              <a:spcAft>
                <a:spcPts val="0"/>
              </a:spcAft>
              <a:buFont typeface="Arial" pitchFamily="34" charset="0"/>
              <a:buChar char="•"/>
              <a:defRPr/>
            </a:pPr>
            <a:r>
              <a:rPr lang="zh-CN" altLang="en-US" sz="2600" dirty="0" smtClean="0">
                <a:latin typeface="黑体" pitchFamily="49" charset="-122"/>
                <a:ea typeface="黑体" pitchFamily="49" charset="-122"/>
              </a:rPr>
              <a:t>反移情</a:t>
            </a:r>
            <a:r>
              <a:rPr lang="en-US" altLang="zh-CN" sz="2600" dirty="0" smtClean="0">
                <a:latin typeface="黑体" pitchFamily="49" charset="-122"/>
                <a:ea typeface="黑体" pitchFamily="49" charset="-122"/>
              </a:rPr>
              <a:t>——</a:t>
            </a:r>
            <a:r>
              <a:rPr lang="zh-CN" altLang="en-US" sz="2600" dirty="0" smtClean="0">
                <a:latin typeface="黑体" pitchFamily="49" charset="-122"/>
                <a:ea typeface="黑体" pitchFamily="49" charset="-122"/>
              </a:rPr>
              <a:t>医生把过去产生的无意识冲突放到患者身上。</a:t>
            </a:r>
            <a:endParaRPr lang="en-US" altLang="zh-CN" sz="2600" dirty="0" smtClean="0">
              <a:latin typeface="黑体" pitchFamily="49" charset="-122"/>
              <a:ea typeface="黑体" pitchFamily="49" charset="-122"/>
            </a:endParaRPr>
          </a:p>
          <a:p>
            <a:pPr fontAlgn="auto">
              <a:lnSpc>
                <a:spcPct val="150000"/>
              </a:lnSpc>
              <a:spcAft>
                <a:spcPts val="0"/>
              </a:spcAft>
              <a:buFont typeface="Arial" pitchFamily="34" charset="0"/>
              <a:buChar char="•"/>
              <a:defRPr/>
            </a:pPr>
            <a:r>
              <a:rPr lang="zh-CN" altLang="en-US" sz="2600" dirty="0" smtClean="0">
                <a:latin typeface="黑体" pitchFamily="49" charset="-122"/>
                <a:ea typeface="黑体" pitchFamily="49" charset="-122"/>
              </a:rPr>
              <a:t>心理学头脑</a:t>
            </a:r>
            <a:r>
              <a:rPr lang="en-US" altLang="zh-CN" dirty="0" smtClean="0"/>
              <a:t>——</a:t>
            </a:r>
            <a:r>
              <a:rPr lang="zh-CN" altLang="en-US" sz="2200" dirty="0" smtClean="0">
                <a:latin typeface="黑体" pitchFamily="49" charset="-122"/>
                <a:ea typeface="黑体" pitchFamily="49" charset="-122"/>
              </a:rPr>
              <a:t>患者要能够对其行为的潜意识意义进行抽象的和象征性的思考；倾向于向内寻找对于发生了的事情的解释，而不是外化责任；还能够进行类比思维，把发生在外界的关系里的事与移情关系的发展挂起钩来。</a:t>
            </a:r>
            <a:r>
              <a:rPr lang="zh-CN" altLang="en-US" sz="2200" b="1" dirty="0" smtClean="0">
                <a:solidFill>
                  <a:srgbClr val="C00000"/>
                </a:solidFill>
                <a:latin typeface="黑体" pitchFamily="49" charset="-122"/>
                <a:ea typeface="黑体" pitchFamily="49" charset="-122"/>
              </a:rPr>
              <a:t>医生更需要心理学头脑！</a:t>
            </a:r>
            <a:endParaRPr lang="en-US" altLang="zh-CN" sz="2200" b="1" dirty="0" smtClean="0">
              <a:solidFill>
                <a:srgbClr val="C00000"/>
              </a:solidFill>
              <a:latin typeface="黑体" pitchFamily="49" charset="-122"/>
              <a:ea typeface="黑体" pitchFamily="49" charset="-122"/>
            </a:endParaRPr>
          </a:p>
          <a:p>
            <a:pPr fontAlgn="auto">
              <a:spcAft>
                <a:spcPts val="0"/>
              </a:spcAft>
              <a:buFont typeface="Arial" pitchFamily="34" charset="0"/>
              <a:buChar char="•"/>
              <a:defRPr/>
            </a:pPr>
            <a:r>
              <a:rPr lang="zh-CN" altLang="en-US" sz="3000" dirty="0" smtClean="0">
                <a:solidFill>
                  <a:srgbClr val="C00000"/>
                </a:solidFill>
                <a:latin typeface="黑体" pitchFamily="49" charset="-122"/>
                <a:ea typeface="黑体" pitchFamily="49" charset="-122"/>
              </a:rPr>
              <a:t>童年经历</a:t>
            </a:r>
            <a:r>
              <a:rPr lang="zh-CN" altLang="en-US" sz="2600" dirty="0" smtClean="0">
                <a:latin typeface="黑体" pitchFamily="49" charset="-122"/>
                <a:ea typeface="黑体" pitchFamily="49" charset="-122"/>
              </a:rPr>
              <a:t>与安全感、人际信任</a:t>
            </a:r>
            <a:endParaRPr lang="en-US" altLang="zh-CN" sz="2600" dirty="0" smtClean="0">
              <a:latin typeface="黑体" pitchFamily="49" charset="-122"/>
              <a:ea typeface="黑体" pitchFamily="49"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idx="1"/>
          </p:nvPr>
        </p:nvSpPr>
        <p:spPr>
          <a:xfrm>
            <a:off x="250825" y="1268413"/>
            <a:ext cx="8286750" cy="5256212"/>
          </a:xfrm>
        </p:spPr>
        <p:txBody>
          <a:bodyPr rtlCol="0">
            <a:normAutofit lnSpcReduction="10000"/>
          </a:bodyPr>
          <a:lstStyle/>
          <a:p>
            <a:pPr fontAlgn="auto">
              <a:lnSpc>
                <a:spcPct val="150000"/>
              </a:lnSpc>
              <a:spcAft>
                <a:spcPts val="0"/>
              </a:spcAft>
              <a:buFontTx/>
              <a:buNone/>
              <a:defRPr/>
            </a:pPr>
            <a:r>
              <a:rPr lang="zh-CN" altLang="en-US" dirty="0" smtClean="0">
                <a:latin typeface="金山简准圆" pitchFamily="49" charset="-122"/>
                <a:ea typeface="金山简准圆" pitchFamily="49" charset="-122"/>
              </a:rPr>
              <a:t>    </a:t>
            </a:r>
            <a:r>
              <a:rPr lang="zh-CN" altLang="en-US" sz="2400" dirty="0" smtClean="0">
                <a:latin typeface="黑体" pitchFamily="49" charset="-122"/>
                <a:ea typeface="黑体" pitchFamily="49" charset="-122"/>
              </a:rPr>
              <a:t> 在“挑剔的消费者年代”，不可能再简单地期望病人“听话、顺从”，而是要主动澄清病人的疑惑，使之在信服的基础上作出“知情选择”（</a:t>
            </a:r>
            <a:r>
              <a:rPr lang="en-US" altLang="zh-CN" sz="2400" dirty="0" smtClean="0">
                <a:latin typeface="黑体" pitchFamily="49" charset="-122"/>
                <a:ea typeface="黑体" pitchFamily="49" charset="-122"/>
              </a:rPr>
              <a:t>informed choice</a:t>
            </a:r>
            <a:r>
              <a:rPr lang="zh-CN" altLang="en-US" sz="2400" dirty="0" smtClean="0">
                <a:latin typeface="黑体" pitchFamily="49" charset="-122"/>
                <a:ea typeface="黑体" pitchFamily="49" charset="-122"/>
              </a:rPr>
              <a:t>）。</a:t>
            </a:r>
            <a:endParaRPr lang="en-US" altLang="zh-CN" sz="2400" dirty="0" smtClean="0">
              <a:latin typeface="黑体" pitchFamily="49" charset="-122"/>
              <a:ea typeface="黑体" pitchFamily="49" charset="-122"/>
            </a:endParaRPr>
          </a:p>
          <a:p>
            <a:pPr fontAlgn="auto">
              <a:lnSpc>
                <a:spcPct val="150000"/>
              </a:lnSpc>
              <a:spcAft>
                <a:spcPts val="0"/>
              </a:spcAft>
              <a:buFont typeface="Wingdings 2" pitchFamily="18" charset="2"/>
              <a:buNone/>
              <a:defRPr/>
            </a:pPr>
            <a:r>
              <a:rPr lang="zh-CN" altLang="en-US" sz="2400" dirty="0" smtClean="0">
                <a:latin typeface="黑体" pitchFamily="49" charset="-122"/>
                <a:ea typeface="黑体" pitchFamily="49" charset="-122"/>
              </a:rPr>
              <a:t>      本人课题组</a:t>
            </a:r>
            <a:r>
              <a:rPr lang="en-US" altLang="zh-CN" sz="2400" dirty="0" smtClean="0">
                <a:latin typeface="黑体" pitchFamily="49" charset="-122"/>
                <a:ea typeface="黑体" pitchFamily="49" charset="-122"/>
              </a:rPr>
              <a:t>2010</a:t>
            </a:r>
            <a:r>
              <a:rPr lang="zh-CN" altLang="en-US" sz="2400" dirty="0" smtClean="0">
                <a:latin typeface="黑体" pitchFamily="49" charset="-122"/>
                <a:ea typeface="黑体" pitchFamily="49" charset="-122"/>
              </a:rPr>
              <a:t>年的发现：躯体医学各科的医生往往过高估计病人依从性。但是，医生诊治患者后即时感知到的依从性，低于患者自己所做的评价，甚至恰恰相反</a:t>
            </a:r>
            <a:r>
              <a:rPr lang="en-US" altLang="zh-CN" sz="2400" dirty="0" smtClean="0">
                <a:latin typeface="黑体" pitchFamily="49" charset="-122"/>
                <a:ea typeface="黑体" pitchFamily="49" charset="-122"/>
              </a:rPr>
              <a:t>——</a:t>
            </a:r>
            <a:r>
              <a:rPr lang="zh-CN" altLang="en-US" sz="2400" dirty="0" smtClean="0">
                <a:latin typeface="黑体" pitchFamily="49" charset="-122"/>
                <a:ea typeface="黑体" pitchFamily="49" charset="-122"/>
              </a:rPr>
              <a:t>越自负的医生，得到的患者评价越低。      </a:t>
            </a:r>
          </a:p>
          <a:p>
            <a:pPr fontAlgn="auto">
              <a:lnSpc>
                <a:spcPct val="150000"/>
              </a:lnSpc>
              <a:spcAft>
                <a:spcPts val="0"/>
              </a:spcAft>
              <a:buFontTx/>
              <a:buNone/>
              <a:defRPr/>
            </a:pPr>
            <a:r>
              <a:rPr lang="zh-CN" altLang="en-US" sz="2400" dirty="0" smtClean="0">
                <a:latin typeface="黑体" pitchFamily="49" charset="-122"/>
                <a:ea typeface="黑体" pitchFamily="49" charset="-122"/>
              </a:rPr>
              <a:t>   </a:t>
            </a:r>
          </a:p>
          <a:p>
            <a:pPr fontAlgn="auto">
              <a:lnSpc>
                <a:spcPct val="0"/>
              </a:lnSpc>
              <a:spcAft>
                <a:spcPts val="0"/>
              </a:spcAft>
              <a:buFontTx/>
              <a:buNone/>
              <a:defRPr/>
            </a:pPr>
            <a:endParaRPr lang="zh-CN" altLang="en-US" sz="2800" dirty="0" smtClean="0">
              <a:latin typeface="金山简准圆" pitchFamily="49" charset="-122"/>
              <a:ea typeface="金山简准圆" pitchFamily="49" charset="-122"/>
            </a:endParaRPr>
          </a:p>
          <a:p>
            <a:pPr fontAlgn="auto">
              <a:lnSpc>
                <a:spcPct val="120000"/>
              </a:lnSpc>
              <a:spcAft>
                <a:spcPts val="0"/>
              </a:spcAft>
              <a:buFontTx/>
              <a:buNone/>
              <a:defRPr/>
            </a:pPr>
            <a:r>
              <a:rPr lang="zh-CN" altLang="en-US" dirty="0" smtClean="0">
                <a:latin typeface="金山简准圆" pitchFamily="49" charset="-122"/>
                <a:ea typeface="金山简准圆" pitchFamily="49" charset="-122"/>
              </a:rPr>
              <a:t>     </a:t>
            </a:r>
          </a:p>
        </p:txBody>
      </p:sp>
      <p:sp>
        <p:nvSpPr>
          <p:cNvPr id="41986" name="标题 1"/>
          <p:cNvSpPr>
            <a:spLocks noGrp="1"/>
          </p:cNvSpPr>
          <p:nvPr>
            <p:ph type="title"/>
          </p:nvPr>
        </p:nvSpPr>
        <p:spPr>
          <a:xfrm>
            <a:off x="611188" y="188913"/>
            <a:ext cx="8229600" cy="1143000"/>
          </a:xfrm>
        </p:spPr>
        <p:txBody>
          <a:bodyPr/>
          <a:lstStyle/>
          <a:p>
            <a:r>
              <a:rPr lang="en-US" altLang="zh-CN" sz="3200" b="1" smtClean="0">
                <a:solidFill>
                  <a:srgbClr val="C00000"/>
                </a:solidFill>
                <a:latin typeface="黑体" pitchFamily="2" charset="-122"/>
                <a:ea typeface="黑体" pitchFamily="2" charset="-122"/>
              </a:rPr>
              <a:t>3.</a:t>
            </a:r>
            <a:r>
              <a:rPr lang="zh-CN" altLang="zh-CN" sz="3200" b="1" smtClean="0">
                <a:solidFill>
                  <a:srgbClr val="C00000"/>
                </a:solidFill>
                <a:latin typeface="黑体" pitchFamily="2" charset="-122"/>
                <a:ea typeface="黑体" pitchFamily="2" charset="-122"/>
              </a:rPr>
              <a:t> </a:t>
            </a:r>
            <a:r>
              <a:rPr lang="zh-CN" altLang="en-US" sz="3200" b="1" smtClean="0">
                <a:solidFill>
                  <a:srgbClr val="C00000"/>
                </a:solidFill>
                <a:latin typeface="黑体" pitchFamily="2" charset="-122"/>
                <a:ea typeface="黑体" pitchFamily="2" charset="-122"/>
              </a:rPr>
              <a:t>依从性：病人对医嘱的遵从程度</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323850" y="404813"/>
            <a:ext cx="8229600" cy="1430337"/>
          </a:xfrm>
        </p:spPr>
        <p:txBody>
          <a:bodyPr/>
          <a:lstStyle/>
          <a:p>
            <a:r>
              <a:rPr lang="zh-CN" altLang="en-US" sz="2800" b="1" smtClean="0">
                <a:solidFill>
                  <a:srgbClr val="0000CC"/>
                </a:solidFill>
                <a:latin typeface="华文琥珀"/>
                <a:ea typeface="华文琥珀"/>
                <a:cs typeface="华文琥珀"/>
              </a:rPr>
              <a:t>影响依从性的因素：</a:t>
            </a:r>
            <a:r>
              <a:rPr lang="en-US" altLang="zh-CN" sz="2800" b="1" smtClean="0">
                <a:solidFill>
                  <a:srgbClr val="0000CC"/>
                </a:solidFill>
                <a:latin typeface="华文琥珀"/>
                <a:ea typeface="华文琥珀"/>
                <a:cs typeface="华文琥珀"/>
              </a:rPr>
              <a:t/>
            </a:r>
            <a:br>
              <a:rPr lang="en-US" altLang="zh-CN" sz="2800" b="1" smtClean="0">
                <a:solidFill>
                  <a:srgbClr val="0000CC"/>
                </a:solidFill>
                <a:latin typeface="华文琥珀"/>
                <a:ea typeface="华文琥珀"/>
                <a:cs typeface="华文琥珀"/>
              </a:rPr>
            </a:br>
            <a:r>
              <a:rPr lang="zh-CN" altLang="en-US" sz="2800" i="1" smtClean="0">
                <a:solidFill>
                  <a:srgbClr val="0000CC"/>
                </a:solidFill>
                <a:latin typeface="华文琥珀"/>
                <a:ea typeface="华文琥珀"/>
                <a:cs typeface="华文琥珀"/>
              </a:rPr>
              <a:t/>
            </a:r>
            <a:br>
              <a:rPr lang="zh-CN" altLang="en-US" sz="2800" i="1" smtClean="0">
                <a:solidFill>
                  <a:srgbClr val="0000CC"/>
                </a:solidFill>
                <a:latin typeface="华文琥珀"/>
                <a:ea typeface="华文琥珀"/>
                <a:cs typeface="华文琥珀"/>
              </a:rPr>
            </a:br>
            <a:r>
              <a:rPr lang="en-US" altLang="zh-CN" sz="2800" b="1" smtClean="0">
                <a:solidFill>
                  <a:srgbClr val="FF0066"/>
                </a:solidFill>
                <a:latin typeface="黑体" pitchFamily="2" charset="-122"/>
                <a:ea typeface="黑体" pitchFamily="2" charset="-122"/>
              </a:rPr>
              <a:t>A</a:t>
            </a:r>
            <a:r>
              <a:rPr lang="zh-CN" altLang="en-US" sz="2800" b="1" smtClean="0">
                <a:solidFill>
                  <a:srgbClr val="FF0066"/>
                </a:solidFill>
                <a:latin typeface="黑体" pitchFamily="2" charset="-122"/>
                <a:ea typeface="黑体" pitchFamily="2" charset="-122"/>
              </a:rPr>
              <a:t>。</a:t>
            </a:r>
            <a:r>
              <a:rPr lang="zh-CN" altLang="en-US" sz="2800" b="1" smtClean="0">
                <a:solidFill>
                  <a:srgbClr val="FF0066"/>
                </a:solidFill>
                <a:latin typeface="华文琥珀"/>
                <a:ea typeface="华文琥珀"/>
                <a:cs typeface="华文琥珀"/>
              </a:rPr>
              <a:t>满足病人对于解释的需要：</a:t>
            </a:r>
          </a:p>
        </p:txBody>
      </p:sp>
      <p:sp>
        <p:nvSpPr>
          <p:cNvPr id="54275" name="Rectangle 3"/>
          <p:cNvSpPr>
            <a:spLocks noGrp="1" noChangeArrowheads="1"/>
          </p:cNvSpPr>
          <p:nvPr>
            <p:ph idx="1"/>
          </p:nvPr>
        </p:nvSpPr>
        <p:spPr>
          <a:xfrm>
            <a:off x="323850" y="1700213"/>
            <a:ext cx="8135938" cy="4464050"/>
          </a:xfrm>
        </p:spPr>
        <p:txBody>
          <a:bodyPr rtlCol="0">
            <a:normAutofit fontScale="92500"/>
          </a:bodyPr>
          <a:lstStyle/>
          <a:p>
            <a:pPr fontAlgn="auto">
              <a:lnSpc>
                <a:spcPct val="150000"/>
              </a:lnSpc>
              <a:spcAft>
                <a:spcPts val="0"/>
              </a:spcAft>
              <a:buFontTx/>
              <a:buNone/>
              <a:defRPr/>
            </a:pPr>
            <a:r>
              <a:rPr lang="zh-CN" altLang="en-US" sz="2800" dirty="0" smtClean="0">
                <a:latin typeface="金山简准圆" pitchFamily="49" charset="-122"/>
                <a:ea typeface="金山简准圆" pitchFamily="49" charset="-122"/>
              </a:rPr>
              <a:t>    </a:t>
            </a:r>
            <a:endParaRPr lang="zh-CN" altLang="en-US" sz="2400" b="1" dirty="0" smtClean="0">
              <a:latin typeface="金山简准圆" pitchFamily="49" charset="-122"/>
              <a:ea typeface="金山简准圆" pitchFamily="49" charset="-122"/>
            </a:endParaRPr>
          </a:p>
          <a:p>
            <a:pPr lvl="1" fontAlgn="auto">
              <a:lnSpc>
                <a:spcPct val="160000"/>
              </a:lnSpc>
              <a:spcAft>
                <a:spcPts val="0"/>
              </a:spcAft>
              <a:buFont typeface="Wingdings" pitchFamily="2" charset="2"/>
              <a:buChar char="u"/>
              <a:defRPr/>
            </a:pPr>
            <a:r>
              <a:rPr lang="zh-CN" altLang="en-US" sz="2400" b="1" dirty="0" smtClean="0">
                <a:latin typeface="黑体" pitchFamily="49" charset="-122"/>
                <a:ea typeface="黑体" pitchFamily="49" charset="-122"/>
              </a:rPr>
              <a:t>至少</a:t>
            </a:r>
            <a:r>
              <a:rPr lang="en-US" altLang="zh-CN" sz="2400" b="1" dirty="0" smtClean="0">
                <a:solidFill>
                  <a:srgbClr val="FF0000"/>
                </a:solidFill>
                <a:latin typeface="黑体" pitchFamily="49" charset="-122"/>
                <a:ea typeface="黑体" pitchFamily="49" charset="-122"/>
              </a:rPr>
              <a:t>80%</a:t>
            </a:r>
            <a:r>
              <a:rPr lang="zh-CN" altLang="en-US" sz="2400" b="1" dirty="0" smtClean="0">
                <a:latin typeface="黑体" pitchFamily="49" charset="-122"/>
                <a:ea typeface="黑体" pitchFamily="49" charset="-122"/>
              </a:rPr>
              <a:t>的病人对解释信息有高度期待，但</a:t>
            </a:r>
            <a:r>
              <a:rPr lang="en-US" altLang="zh-CN" sz="2400" b="1" dirty="0" smtClean="0">
                <a:solidFill>
                  <a:srgbClr val="FF0000"/>
                </a:solidFill>
                <a:latin typeface="黑体" pitchFamily="49" charset="-122"/>
                <a:ea typeface="黑体" pitchFamily="49" charset="-122"/>
              </a:rPr>
              <a:t>60%</a:t>
            </a:r>
            <a:r>
              <a:rPr lang="zh-CN" altLang="en-US" sz="2400" b="1" dirty="0" smtClean="0">
                <a:latin typeface="黑体" pitchFamily="49" charset="-122"/>
                <a:ea typeface="黑体" pitchFamily="49" charset="-122"/>
              </a:rPr>
              <a:t>的病人并不表达这种期待，或者实际上自己也没有主动努力获取信息。</a:t>
            </a:r>
            <a:endParaRPr lang="en-US" altLang="zh-CN" sz="2400" b="1" dirty="0" smtClean="0">
              <a:latin typeface="黑体" pitchFamily="49" charset="-122"/>
              <a:ea typeface="黑体" pitchFamily="49" charset="-122"/>
            </a:endParaRPr>
          </a:p>
          <a:p>
            <a:pPr lvl="1" fontAlgn="auto">
              <a:lnSpc>
                <a:spcPct val="160000"/>
              </a:lnSpc>
              <a:spcAft>
                <a:spcPts val="0"/>
              </a:spcAft>
              <a:buFont typeface="Wingdings" pitchFamily="2" charset="2"/>
              <a:buChar char="u"/>
              <a:defRPr/>
            </a:pPr>
            <a:r>
              <a:rPr lang="zh-CN" altLang="en-US" sz="2400" b="1" dirty="0" smtClean="0">
                <a:latin typeface="黑体" pitchFamily="49" charset="-122"/>
                <a:ea typeface="黑体" pitchFamily="49" charset="-122"/>
              </a:rPr>
              <a:t>因此，</a:t>
            </a:r>
            <a:r>
              <a:rPr lang="en-US" altLang="zh-CN" sz="2400" b="1" dirty="0" smtClean="0">
                <a:solidFill>
                  <a:srgbClr val="FF0000"/>
                </a:solidFill>
                <a:latin typeface="黑体" pitchFamily="49" charset="-122"/>
                <a:ea typeface="黑体" pitchFamily="49" charset="-122"/>
              </a:rPr>
              <a:t>30%</a:t>
            </a:r>
            <a:r>
              <a:rPr lang="zh-CN" altLang="en-US" sz="2400" b="1" dirty="0" smtClean="0">
                <a:latin typeface="黑体" pitchFamily="49" charset="-122"/>
                <a:ea typeface="黑体" pitchFamily="49" charset="-122"/>
              </a:rPr>
              <a:t>的病人未能满足信息需要而离开医院。只有约</a:t>
            </a:r>
            <a:r>
              <a:rPr lang="en-US" altLang="zh-CN" sz="2400" b="1" dirty="0" smtClean="0">
                <a:solidFill>
                  <a:srgbClr val="FF0000"/>
                </a:solidFill>
                <a:latin typeface="黑体" pitchFamily="49" charset="-122"/>
                <a:ea typeface="黑体" pitchFamily="49" charset="-122"/>
              </a:rPr>
              <a:t>50</a:t>
            </a:r>
            <a:r>
              <a:rPr lang="zh-CN" altLang="en-US" sz="2400" b="1" dirty="0" smtClean="0">
                <a:solidFill>
                  <a:srgbClr val="FF0000"/>
                </a:solidFill>
                <a:latin typeface="黑体" pitchFamily="49" charset="-122"/>
                <a:ea typeface="黑体" pitchFamily="49" charset="-122"/>
              </a:rPr>
              <a:t>％</a:t>
            </a:r>
            <a:r>
              <a:rPr lang="zh-CN" altLang="en-US" sz="2400" b="1" dirty="0" smtClean="0">
                <a:latin typeface="黑体" pitchFamily="49" charset="-122"/>
                <a:ea typeface="黑体" pitchFamily="49" charset="-122"/>
              </a:rPr>
              <a:t>的病人真正知道诊断，</a:t>
            </a:r>
            <a:r>
              <a:rPr lang="en-US" altLang="zh-CN" sz="2400" b="1" dirty="0" smtClean="0">
                <a:solidFill>
                  <a:srgbClr val="FF0000"/>
                </a:solidFill>
                <a:latin typeface="黑体" pitchFamily="49" charset="-122"/>
                <a:ea typeface="黑体" pitchFamily="49" charset="-122"/>
              </a:rPr>
              <a:t>30%</a:t>
            </a:r>
            <a:r>
              <a:rPr lang="zh-CN" altLang="en-US" sz="2400" b="1" dirty="0" smtClean="0">
                <a:latin typeface="黑体" pitchFamily="49" charset="-122"/>
                <a:ea typeface="黑体" pitchFamily="49" charset="-122"/>
              </a:rPr>
              <a:t>多一点的病人知道治疗措施。</a:t>
            </a:r>
            <a:endParaRPr lang="en-US" altLang="zh-CN" sz="2400" b="1" dirty="0" smtClean="0">
              <a:latin typeface="黑体" pitchFamily="49" charset="-122"/>
              <a:ea typeface="黑体" pitchFamily="49" charset="-122"/>
            </a:endParaRPr>
          </a:p>
          <a:p>
            <a:pPr lvl="1" fontAlgn="auto">
              <a:lnSpc>
                <a:spcPct val="160000"/>
              </a:lnSpc>
              <a:spcAft>
                <a:spcPts val="0"/>
              </a:spcAft>
              <a:buFont typeface="Wingdings" pitchFamily="2" charset="2"/>
              <a:buChar char="u"/>
              <a:defRPr/>
            </a:pPr>
            <a:r>
              <a:rPr lang="zh-CN" altLang="en-US" sz="2400" b="1" dirty="0" smtClean="0">
                <a:latin typeface="黑体" pitchFamily="49" charset="-122"/>
                <a:ea typeface="黑体" pitchFamily="49" charset="-122"/>
              </a:rPr>
              <a:t>病情越重，越不知情。在得到很好指导的病人中，依从率为</a:t>
            </a:r>
            <a:r>
              <a:rPr lang="en-US" altLang="zh-CN" sz="2400" b="1" dirty="0" smtClean="0">
                <a:solidFill>
                  <a:srgbClr val="FF0000"/>
                </a:solidFill>
                <a:latin typeface="黑体" pitchFamily="49" charset="-122"/>
                <a:ea typeface="黑体" pitchFamily="49" charset="-122"/>
              </a:rPr>
              <a:t>52%</a:t>
            </a:r>
            <a:r>
              <a:rPr lang="zh-CN" altLang="en-US" sz="2400" b="1" dirty="0" smtClean="0">
                <a:latin typeface="黑体" pitchFamily="49" charset="-122"/>
                <a:ea typeface="黑体" pitchFamily="49" charset="-122"/>
              </a:rPr>
              <a:t>；缺乏指导的病人中，依从率只有</a:t>
            </a:r>
            <a:r>
              <a:rPr lang="en-US" altLang="zh-CN" sz="2400" b="1" dirty="0" smtClean="0">
                <a:solidFill>
                  <a:srgbClr val="FF0000"/>
                </a:solidFill>
                <a:latin typeface="黑体" pitchFamily="49" charset="-122"/>
                <a:ea typeface="黑体" pitchFamily="49" charset="-122"/>
              </a:rPr>
              <a:t>29%</a:t>
            </a:r>
            <a:r>
              <a:rPr lang="zh-CN" altLang="en-US" sz="2400" b="1" dirty="0" smtClean="0">
                <a:latin typeface="黑体" pitchFamily="49" charset="-122"/>
                <a:ea typeface="黑体" pitchFamily="49" charset="-122"/>
              </a:rPr>
              <a: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idx="1"/>
          </p:nvPr>
        </p:nvSpPr>
        <p:spPr>
          <a:xfrm>
            <a:off x="539750" y="1196975"/>
            <a:ext cx="8135938" cy="5516563"/>
          </a:xfrm>
        </p:spPr>
        <p:txBody>
          <a:bodyPr/>
          <a:lstStyle/>
          <a:p>
            <a:pPr marL="533400" indent="-533400">
              <a:lnSpc>
                <a:spcPct val="150000"/>
              </a:lnSpc>
              <a:buClr>
                <a:srgbClr val="FF0000"/>
              </a:buClr>
              <a:buFont typeface="Monotype Sorts"/>
              <a:buAutoNum type="arabicPeriod"/>
            </a:pPr>
            <a:r>
              <a:rPr lang="zh-CN" altLang="en-US" sz="2400" smtClean="0">
                <a:latin typeface="黑体" pitchFamily="2" charset="-122"/>
                <a:ea typeface="黑体" pitchFamily="2" charset="-122"/>
              </a:rPr>
              <a:t>是否认识到病情的严重性？</a:t>
            </a:r>
          </a:p>
          <a:p>
            <a:pPr marL="533400" indent="-533400">
              <a:lnSpc>
                <a:spcPct val="150000"/>
              </a:lnSpc>
              <a:buClr>
                <a:srgbClr val="FF0000"/>
              </a:buClr>
              <a:buFont typeface="Monotype Sorts"/>
              <a:buAutoNum type="arabicPeriod"/>
            </a:pPr>
            <a:r>
              <a:rPr lang="zh-CN" altLang="en-US" sz="2400" smtClean="0">
                <a:latin typeface="黑体" pitchFamily="2" charset="-122"/>
                <a:ea typeface="黑体" pitchFamily="2" charset="-122"/>
              </a:rPr>
              <a:t>是否对治疗措施的正面作用有足够乐观的判断？</a:t>
            </a:r>
          </a:p>
          <a:p>
            <a:pPr marL="533400" indent="-533400">
              <a:lnSpc>
                <a:spcPct val="150000"/>
              </a:lnSpc>
              <a:buClr>
                <a:srgbClr val="FF0000"/>
              </a:buClr>
              <a:buFont typeface="Monotype Sorts"/>
              <a:buAutoNum type="arabicPeriod"/>
            </a:pPr>
            <a:r>
              <a:rPr lang="zh-CN" altLang="en-US" sz="2400" smtClean="0">
                <a:latin typeface="黑体" pitchFamily="2" charset="-122"/>
                <a:ea typeface="黑体" pitchFamily="2" charset="-122"/>
              </a:rPr>
              <a:t>是否在期望正面收获时对费用和副作用能够耐受？</a:t>
            </a:r>
          </a:p>
          <a:p>
            <a:pPr marL="533400" indent="-533400">
              <a:lnSpc>
                <a:spcPct val="150000"/>
              </a:lnSpc>
              <a:buClr>
                <a:srgbClr val="FF0000"/>
              </a:buClr>
              <a:buFont typeface="Monotype Sorts"/>
              <a:buAutoNum type="arabicPeriod"/>
            </a:pPr>
            <a:r>
              <a:rPr lang="zh-CN" altLang="en-US" sz="2400" smtClean="0">
                <a:latin typeface="黑体" pitchFamily="2" charset="-122"/>
                <a:ea typeface="黑体" pitchFamily="2" charset="-122"/>
              </a:rPr>
              <a:t>治疗者及其团队、机构是否给人一种有能力、热情投入的形象，并且使具体的每一位病人领悟治疗建议？</a:t>
            </a:r>
          </a:p>
          <a:p>
            <a:pPr marL="533400" indent="-533400">
              <a:lnSpc>
                <a:spcPct val="150000"/>
              </a:lnSpc>
              <a:buClr>
                <a:srgbClr val="FF0000"/>
              </a:buClr>
              <a:buFont typeface="Monotype Sorts"/>
              <a:buAutoNum type="arabicPeriod"/>
            </a:pPr>
            <a:r>
              <a:rPr lang="zh-CN" altLang="en-US" sz="2400" smtClean="0">
                <a:latin typeface="黑体" pitchFamily="2" charset="-122"/>
                <a:ea typeface="黑体" pitchFamily="2" charset="-122"/>
              </a:rPr>
              <a:t>二者的“疾病理论”是否一致？</a:t>
            </a:r>
            <a:r>
              <a:rPr lang="zh-CN" altLang="en-US" sz="1900" smtClean="0">
                <a:solidFill>
                  <a:srgbClr val="002060"/>
                </a:solidFill>
                <a:latin typeface="黑体" pitchFamily="2" charset="-122"/>
                <a:ea typeface="黑体" pitchFamily="2" charset="-122"/>
              </a:rPr>
              <a:t>（不要对患者的健康信念、对传统医学或其它文化内容表示轻蔑；不要贬损其他医生的诊疗举措。）</a:t>
            </a:r>
          </a:p>
          <a:p>
            <a:pPr marL="533400" indent="-533400">
              <a:lnSpc>
                <a:spcPct val="150000"/>
              </a:lnSpc>
              <a:buClr>
                <a:srgbClr val="FF0000"/>
              </a:buClr>
              <a:buFont typeface="Monotype Sorts"/>
              <a:buAutoNum type="arabicPeriod"/>
            </a:pPr>
            <a:r>
              <a:rPr lang="zh-CN" altLang="en-US" sz="2400" smtClean="0">
                <a:latin typeface="黑体" pitchFamily="2" charset="-122"/>
                <a:ea typeface="黑体" pitchFamily="2" charset="-122"/>
              </a:rPr>
              <a:t>不一致性是否得到澄清、沟通、“谈判”？</a:t>
            </a:r>
          </a:p>
          <a:p>
            <a:pPr marL="533400" indent="-533400">
              <a:lnSpc>
                <a:spcPct val="150000"/>
              </a:lnSpc>
              <a:buClr>
                <a:srgbClr val="FF0000"/>
              </a:buClr>
              <a:buFont typeface="Monotype Sorts"/>
              <a:buAutoNum type="arabicPeriod"/>
            </a:pPr>
            <a:r>
              <a:rPr lang="zh-CN" altLang="en-US" sz="2400" smtClean="0">
                <a:latin typeface="黑体" pitchFamily="2" charset="-122"/>
                <a:ea typeface="黑体" pitchFamily="2" charset="-122"/>
              </a:rPr>
              <a:t>是否对推荐、建议的方法取得一致？</a:t>
            </a:r>
          </a:p>
          <a:p>
            <a:pPr marL="914400" lvl="1" indent="-457200">
              <a:lnSpc>
                <a:spcPct val="0"/>
              </a:lnSpc>
              <a:buClr>
                <a:srgbClr val="00FF00"/>
              </a:buClr>
              <a:buFont typeface="Monotype Sorts"/>
              <a:buChar char="·"/>
            </a:pPr>
            <a:endParaRPr lang="zh-CN" altLang="en-US" sz="2400" b="1" smtClean="0">
              <a:latin typeface="金山简准圆"/>
              <a:ea typeface="金山简准圆"/>
              <a:cs typeface="金山简准圆"/>
            </a:endParaRPr>
          </a:p>
          <a:p>
            <a:pPr marL="533400" indent="-533400">
              <a:lnSpc>
                <a:spcPct val="110000"/>
              </a:lnSpc>
              <a:buClr>
                <a:srgbClr val="00FF00"/>
              </a:buClr>
              <a:buFont typeface="Monotype Sorts"/>
              <a:buNone/>
            </a:pPr>
            <a:endParaRPr lang="zh-CN" altLang="en-US" sz="2400" smtClean="0">
              <a:latin typeface="金山简准圆"/>
              <a:ea typeface="金山简准圆"/>
              <a:cs typeface="金山简准圆"/>
            </a:endParaRPr>
          </a:p>
        </p:txBody>
      </p:sp>
      <p:sp>
        <p:nvSpPr>
          <p:cNvPr id="44034" name="Rectangle 3"/>
          <p:cNvSpPr>
            <a:spLocks noChangeArrowheads="1"/>
          </p:cNvSpPr>
          <p:nvPr/>
        </p:nvSpPr>
        <p:spPr bwMode="auto">
          <a:xfrm>
            <a:off x="1042988" y="404813"/>
            <a:ext cx="6940550" cy="561975"/>
          </a:xfrm>
          <a:prstGeom prst="rect">
            <a:avLst/>
          </a:prstGeom>
          <a:noFill/>
          <a:ln w="9525">
            <a:noFill/>
            <a:miter lim="800000"/>
            <a:headEnd/>
            <a:tailEnd/>
          </a:ln>
        </p:spPr>
        <p:txBody>
          <a:bodyPr wrap="none">
            <a:spAutoFit/>
          </a:bodyPr>
          <a:lstStyle/>
          <a:p>
            <a:pPr>
              <a:lnSpc>
                <a:spcPct val="110000"/>
              </a:lnSpc>
              <a:spcBef>
                <a:spcPct val="20000"/>
              </a:spcBef>
              <a:buClr>
                <a:srgbClr val="00FF00"/>
              </a:buClr>
              <a:buFont typeface="Monotype Sorts"/>
              <a:buNone/>
            </a:pPr>
            <a:r>
              <a:rPr lang="en-US" altLang="zh-CN" sz="2800" b="1">
                <a:solidFill>
                  <a:srgbClr val="FF0066"/>
                </a:solidFill>
                <a:latin typeface="黑体" pitchFamily="2" charset="-122"/>
                <a:ea typeface="黑体" pitchFamily="2" charset="-122"/>
              </a:rPr>
              <a:t>B</a:t>
            </a:r>
            <a:r>
              <a:rPr lang="zh-CN" altLang="en-US" sz="2800" b="1">
                <a:solidFill>
                  <a:srgbClr val="FF0066"/>
                </a:solidFill>
                <a:latin typeface="黑体" pitchFamily="2" charset="-122"/>
                <a:ea typeface="黑体" pitchFamily="2" charset="-122"/>
              </a:rPr>
              <a:t>。</a:t>
            </a:r>
            <a:r>
              <a:rPr lang="zh-CN" altLang="en-US" sz="2800" b="1">
                <a:solidFill>
                  <a:srgbClr val="FF0066"/>
                </a:solidFill>
                <a:latin typeface="华文琥珀"/>
                <a:ea typeface="华文琥珀"/>
                <a:cs typeface="华文琥珀"/>
              </a:rPr>
              <a:t>医生与病人 </a:t>
            </a:r>
            <a:r>
              <a:rPr lang="zh-CN" altLang="en-US" sz="2800" b="1">
                <a:solidFill>
                  <a:srgbClr val="FF0066"/>
                </a:solidFill>
                <a:latin typeface="Calibri" pitchFamily="34" charset="0"/>
                <a:ea typeface="华文琥珀"/>
                <a:cs typeface="华文琥珀"/>
              </a:rPr>
              <a:t>“</a:t>
            </a:r>
            <a:r>
              <a:rPr lang="zh-CN" altLang="en-US" sz="2800" b="1">
                <a:solidFill>
                  <a:srgbClr val="FF0066"/>
                </a:solidFill>
                <a:latin typeface="华文琥珀"/>
                <a:ea typeface="华文琥珀"/>
                <a:cs typeface="华文琥珀"/>
              </a:rPr>
              <a:t>健康信念模式</a:t>
            </a:r>
            <a:r>
              <a:rPr lang="zh-CN" altLang="en-US" sz="2800" b="1">
                <a:solidFill>
                  <a:srgbClr val="FF0066"/>
                </a:solidFill>
                <a:latin typeface="Calibri" pitchFamily="34" charset="0"/>
                <a:ea typeface="华文琥珀"/>
                <a:cs typeface="华文琥珀"/>
              </a:rPr>
              <a:t>”</a:t>
            </a:r>
            <a:r>
              <a:rPr lang="zh-CN" altLang="en-US" sz="2800" b="1">
                <a:solidFill>
                  <a:srgbClr val="FF0066"/>
                </a:solidFill>
                <a:latin typeface="华文琥珀"/>
                <a:ea typeface="华文琥珀"/>
                <a:cs typeface="华文琥珀"/>
              </a:rPr>
              <a:t> 之间的互动</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idx="1"/>
          </p:nvPr>
        </p:nvSpPr>
        <p:spPr>
          <a:xfrm>
            <a:off x="250825" y="1328738"/>
            <a:ext cx="8281988" cy="4683125"/>
          </a:xfrm>
        </p:spPr>
        <p:txBody>
          <a:bodyPr/>
          <a:lstStyle/>
          <a:p>
            <a:pPr>
              <a:lnSpc>
                <a:spcPct val="110000"/>
              </a:lnSpc>
              <a:buClr>
                <a:srgbClr val="00FF00"/>
              </a:buClr>
              <a:buFont typeface="Monotype Sorts"/>
              <a:buChar char="¸"/>
            </a:pPr>
            <a:endParaRPr lang="zh-CN" altLang="en-US" sz="2400" b="1" smtClean="0">
              <a:latin typeface="金山简准圆"/>
              <a:ea typeface="金山简准圆"/>
              <a:cs typeface="金山简准圆"/>
            </a:endParaRPr>
          </a:p>
          <a:p>
            <a:pPr lvl="1">
              <a:lnSpc>
                <a:spcPct val="110000"/>
              </a:lnSpc>
              <a:buClr>
                <a:srgbClr val="00FF00"/>
              </a:buClr>
              <a:buFont typeface="Monotype Sorts"/>
              <a:buNone/>
            </a:pPr>
            <a:r>
              <a:rPr lang="zh-CN" altLang="en-US" sz="2400" b="1" smtClean="0">
                <a:latin typeface="金山简准圆"/>
                <a:ea typeface="金山简准圆"/>
                <a:cs typeface="金山简准圆"/>
              </a:rPr>
              <a:t>    </a:t>
            </a:r>
            <a:r>
              <a:rPr lang="zh-CN" altLang="en-US" sz="2400" smtClean="0">
                <a:latin typeface="黑体" pitchFamily="2" charset="-122"/>
                <a:ea typeface="黑体" pitchFamily="2" charset="-122"/>
              </a:rPr>
              <a:t>恐惧、忧虑、困惑、先入之见等等是否得到发现、处理、认真对待（表现助人者的同情心、共理心，等等）</a:t>
            </a:r>
          </a:p>
          <a:p>
            <a:pPr lvl="1">
              <a:lnSpc>
                <a:spcPct val="110000"/>
              </a:lnSpc>
              <a:buClr>
                <a:srgbClr val="00FF00"/>
              </a:buClr>
              <a:buFont typeface="Monotype Sorts"/>
              <a:buNone/>
            </a:pPr>
            <a:endParaRPr lang="zh-CN" altLang="en-US" sz="2400" b="1" smtClean="0">
              <a:latin typeface="金山简准圆"/>
              <a:ea typeface="金山简准圆"/>
              <a:cs typeface="金山简准圆"/>
            </a:endParaRPr>
          </a:p>
          <a:p>
            <a:pPr lvl="1">
              <a:lnSpc>
                <a:spcPct val="0"/>
              </a:lnSpc>
              <a:spcBef>
                <a:spcPct val="0"/>
              </a:spcBef>
              <a:buClr>
                <a:srgbClr val="00FF00"/>
              </a:buClr>
              <a:buFont typeface="Monotype Sorts"/>
              <a:buChar char="·"/>
            </a:pPr>
            <a:endParaRPr lang="zh-CN" altLang="en-US" b="1" smtClean="0">
              <a:solidFill>
                <a:srgbClr val="FF0066"/>
              </a:solidFill>
              <a:latin typeface="华文琥珀"/>
              <a:ea typeface="华文琥珀"/>
              <a:cs typeface="华文琥珀"/>
            </a:endParaRPr>
          </a:p>
        </p:txBody>
      </p:sp>
      <p:sp>
        <p:nvSpPr>
          <p:cNvPr id="45058" name="Rectangle 3"/>
          <p:cNvSpPr>
            <a:spLocks noChangeArrowheads="1"/>
          </p:cNvSpPr>
          <p:nvPr/>
        </p:nvSpPr>
        <p:spPr bwMode="auto">
          <a:xfrm>
            <a:off x="1031875" y="523875"/>
            <a:ext cx="4044950" cy="523875"/>
          </a:xfrm>
          <a:prstGeom prst="rect">
            <a:avLst/>
          </a:prstGeom>
          <a:solidFill>
            <a:schemeClr val="bg1"/>
          </a:solidFill>
          <a:ln w="9525">
            <a:noFill/>
            <a:miter lim="800000"/>
            <a:headEnd/>
            <a:tailEnd/>
          </a:ln>
        </p:spPr>
        <p:txBody>
          <a:bodyPr wrap="none">
            <a:spAutoFit/>
          </a:bodyPr>
          <a:lstStyle/>
          <a:p>
            <a:r>
              <a:rPr lang="en-US" altLang="zh-CN" sz="2800" b="1">
                <a:solidFill>
                  <a:srgbClr val="FF0066"/>
                </a:solidFill>
                <a:latin typeface="华文琥珀"/>
                <a:ea typeface="华文琥珀"/>
                <a:cs typeface="华文琥珀"/>
              </a:rPr>
              <a:t>C</a:t>
            </a:r>
            <a:r>
              <a:rPr lang="zh-CN" altLang="en-US" sz="2800" b="1">
                <a:solidFill>
                  <a:srgbClr val="FF0066"/>
                </a:solidFill>
                <a:latin typeface="华文琥珀"/>
                <a:ea typeface="华文琥珀"/>
                <a:cs typeface="华文琥珀"/>
              </a:rPr>
              <a:t>。情绪、态度的屏障：</a:t>
            </a:r>
          </a:p>
        </p:txBody>
      </p:sp>
      <p:sp>
        <p:nvSpPr>
          <p:cNvPr id="45059" name="Text Box 4"/>
          <p:cNvSpPr txBox="1">
            <a:spLocks noChangeArrowheads="1"/>
          </p:cNvSpPr>
          <p:nvPr/>
        </p:nvSpPr>
        <p:spPr bwMode="auto">
          <a:xfrm>
            <a:off x="900113" y="3860800"/>
            <a:ext cx="6408737" cy="523875"/>
          </a:xfrm>
          <a:prstGeom prst="rect">
            <a:avLst/>
          </a:prstGeom>
          <a:solidFill>
            <a:schemeClr val="bg1">
              <a:alpha val="72156"/>
            </a:schemeClr>
          </a:solidFill>
          <a:ln w="9525">
            <a:noFill/>
            <a:miter lim="800000"/>
            <a:headEnd/>
            <a:tailEnd/>
          </a:ln>
        </p:spPr>
        <p:txBody>
          <a:bodyPr>
            <a:spAutoFit/>
          </a:bodyPr>
          <a:lstStyle/>
          <a:p>
            <a:r>
              <a:rPr lang="en-US" altLang="zh-CN" sz="2800" b="1">
                <a:solidFill>
                  <a:srgbClr val="FF0066"/>
                </a:solidFill>
                <a:latin typeface="华文琥珀"/>
                <a:ea typeface="华文琥珀"/>
                <a:cs typeface="华文琥珀"/>
              </a:rPr>
              <a:t>D</a:t>
            </a:r>
            <a:r>
              <a:rPr lang="zh-CN" altLang="en-US" sz="2800" b="1">
                <a:solidFill>
                  <a:srgbClr val="FF0066"/>
                </a:solidFill>
                <a:latin typeface="华文琥珀"/>
                <a:ea typeface="华文琥珀"/>
                <a:cs typeface="华文琥珀"/>
              </a:rPr>
              <a:t>。病人及其家属自主选择的程度：</a:t>
            </a:r>
          </a:p>
        </p:txBody>
      </p:sp>
      <p:sp>
        <p:nvSpPr>
          <p:cNvPr id="45060" name="Rectangle 5"/>
          <p:cNvSpPr>
            <a:spLocks noChangeArrowheads="1"/>
          </p:cNvSpPr>
          <p:nvPr/>
        </p:nvSpPr>
        <p:spPr bwMode="auto">
          <a:xfrm>
            <a:off x="468313" y="5084763"/>
            <a:ext cx="8280400" cy="1114425"/>
          </a:xfrm>
          <a:prstGeom prst="rect">
            <a:avLst/>
          </a:prstGeom>
          <a:noFill/>
          <a:ln w="9525">
            <a:noFill/>
            <a:miter lim="800000"/>
            <a:headEnd/>
            <a:tailEnd/>
          </a:ln>
        </p:spPr>
        <p:txBody>
          <a:bodyPr>
            <a:spAutoFit/>
          </a:bodyPr>
          <a:lstStyle/>
          <a:p>
            <a:pPr>
              <a:lnSpc>
                <a:spcPct val="150000"/>
              </a:lnSpc>
            </a:pPr>
            <a:r>
              <a:rPr lang="zh-CN" altLang="en-US" sz="2400">
                <a:solidFill>
                  <a:srgbClr val="000000"/>
                </a:solidFill>
                <a:latin typeface="黑体" pitchFamily="2" charset="-122"/>
                <a:ea typeface="黑体" pitchFamily="2" charset="-122"/>
              </a:rPr>
              <a:t>“是我（们）觉得有必要住院”，而不是被忽悠来的，更不是被逼无奈。</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755650" y="1916113"/>
            <a:ext cx="6842125" cy="1727200"/>
          </a:xfrm>
          <a:solidFill>
            <a:srgbClr val="FF0000"/>
          </a:solidFill>
        </p:spPr>
        <p:txBody>
          <a:bodyPr/>
          <a:lstStyle/>
          <a:p>
            <a:r>
              <a:rPr lang="zh-CN" altLang="en-US" sz="3600" smtClean="0">
                <a:solidFill>
                  <a:srgbClr val="FFFF00"/>
                </a:solidFill>
                <a:latin typeface="华文琥珀"/>
                <a:ea typeface="华文琥珀"/>
                <a:cs typeface="华文琥珀"/>
              </a:rPr>
              <a:t>四、对医院管理的启示</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lstStyle/>
          <a:p>
            <a:r>
              <a:rPr lang="zh-CN" altLang="en-US" smtClean="0"/>
              <a:t>“以人为本”管理逻辑</a:t>
            </a:r>
          </a:p>
        </p:txBody>
      </p:sp>
      <p:sp>
        <p:nvSpPr>
          <p:cNvPr id="8195" name="Rectangle 3"/>
          <p:cNvSpPr>
            <a:spLocks noGrp="1" noChangeArrowheads="1"/>
          </p:cNvSpPr>
          <p:nvPr>
            <p:ph idx="1"/>
          </p:nvPr>
        </p:nvSpPr>
        <p:spPr>
          <a:xfrm>
            <a:off x="827088" y="1312863"/>
            <a:ext cx="7993062" cy="4953000"/>
          </a:xfrm>
        </p:spPr>
        <p:txBody>
          <a:bodyPr rtlCol="0">
            <a:normAutofit fontScale="92500"/>
          </a:bodyPr>
          <a:lstStyle/>
          <a:p>
            <a:pPr fontAlgn="auto">
              <a:lnSpc>
                <a:spcPct val="150000"/>
              </a:lnSpc>
              <a:spcAft>
                <a:spcPts val="0"/>
              </a:spcAft>
              <a:buFont typeface="Wingdings 2"/>
              <a:buChar char=""/>
              <a:defRPr/>
            </a:pPr>
            <a:r>
              <a:rPr lang="zh-CN" altLang="en-US" sz="2800" dirty="0" smtClean="0">
                <a:latin typeface="黑体" panose="02010609060101010101" pitchFamily="49" charset="-122"/>
                <a:ea typeface="黑体" panose="02010609060101010101" pitchFamily="49" charset="-122"/>
              </a:rPr>
              <a:t>医疗服务以病人为中心</a:t>
            </a:r>
          </a:p>
          <a:p>
            <a:pPr fontAlgn="auto">
              <a:lnSpc>
                <a:spcPct val="150000"/>
              </a:lnSpc>
              <a:spcAft>
                <a:spcPts val="0"/>
              </a:spcAft>
              <a:buFont typeface="Wingdings 2"/>
              <a:buChar char=""/>
              <a:defRPr/>
            </a:pPr>
            <a:r>
              <a:rPr lang="zh-CN" altLang="en-US" sz="2800" dirty="0" smtClean="0">
                <a:latin typeface="黑体" panose="02010609060101010101" pitchFamily="49" charset="-122"/>
                <a:ea typeface="黑体" panose="02010609060101010101" pitchFamily="49" charset="-122"/>
              </a:rPr>
              <a:t>病人的安全、满意体验系</a:t>
            </a:r>
            <a:r>
              <a:rPr lang="zh-CN" altLang="en-US" sz="2800" dirty="0">
                <a:latin typeface="黑体" panose="02010609060101010101" pitchFamily="49" charset="-122"/>
                <a:ea typeface="黑体" panose="02010609060101010101" pitchFamily="49" charset="-122"/>
              </a:rPr>
              <a:t>于健康的医务</a:t>
            </a:r>
            <a:r>
              <a:rPr lang="zh-CN" altLang="en-US" sz="2800" dirty="0" smtClean="0">
                <a:latin typeface="黑体" panose="02010609060101010101" pitchFamily="49" charset="-122"/>
                <a:ea typeface="黑体" panose="02010609060101010101" pitchFamily="49" charset="-122"/>
              </a:rPr>
              <a:t>人员。</a:t>
            </a:r>
            <a:endParaRPr lang="en-US" altLang="zh-CN" sz="2800" dirty="0" smtClean="0">
              <a:latin typeface="黑体" panose="02010609060101010101" pitchFamily="49" charset="-122"/>
              <a:ea typeface="黑体" panose="02010609060101010101" pitchFamily="49" charset="-122"/>
            </a:endParaRPr>
          </a:p>
          <a:p>
            <a:pPr fontAlgn="auto">
              <a:lnSpc>
                <a:spcPct val="150000"/>
              </a:lnSpc>
              <a:spcAft>
                <a:spcPts val="0"/>
              </a:spcAft>
              <a:buFont typeface="Wingdings 2"/>
              <a:buChar char=""/>
              <a:defRPr/>
            </a:pPr>
            <a:r>
              <a:rPr lang="zh-CN" altLang="en-US" sz="2800" dirty="0" smtClean="0">
                <a:latin typeface="黑体" panose="02010609060101010101" pitchFamily="49" charset="-122"/>
                <a:ea typeface="黑体" panose="02010609060101010101" pitchFamily="49" charset="-122"/>
              </a:rPr>
              <a:t>倦怠</a:t>
            </a:r>
            <a:r>
              <a:rPr lang="zh-CN" altLang="en-US" sz="2800" dirty="0">
                <a:latin typeface="黑体" panose="02010609060101010101" pitchFamily="49" charset="-122"/>
                <a:ea typeface="黑体" panose="02010609060101010101" pitchFamily="49" charset="-122"/>
              </a:rPr>
              <a:t>的医务人员是危险而无辜的</a:t>
            </a:r>
            <a:r>
              <a:rPr lang="zh-CN" altLang="en-US" sz="2800" dirty="0" smtClean="0">
                <a:latin typeface="黑体" panose="02010609060101010101" pitchFamily="49" charset="-122"/>
                <a:ea typeface="黑体" panose="02010609060101010101" pitchFamily="49" charset="-122"/>
              </a:rPr>
              <a:t>肇事者。</a:t>
            </a:r>
            <a:endParaRPr lang="zh-CN" altLang="en-US" sz="2800" dirty="0">
              <a:latin typeface="黑体" panose="02010609060101010101" pitchFamily="49" charset="-122"/>
              <a:ea typeface="黑体" panose="02010609060101010101" pitchFamily="49" charset="-122"/>
            </a:endParaRPr>
          </a:p>
          <a:p>
            <a:pPr marL="0" indent="0" fontAlgn="auto">
              <a:lnSpc>
                <a:spcPct val="150000"/>
              </a:lnSpc>
              <a:spcAft>
                <a:spcPts val="0"/>
              </a:spcAft>
              <a:buFont typeface="Wingdings 2" pitchFamily="18" charset="2"/>
              <a:buNone/>
              <a:defRPr/>
            </a:pPr>
            <a:r>
              <a:rPr lang="zh-CN" altLang="en-US" sz="2800" dirty="0" smtClean="0">
                <a:latin typeface="黑体" panose="02010609060101010101" pitchFamily="49" charset="-122"/>
                <a:ea typeface="黑体" panose="02010609060101010101" pitchFamily="49" charset="-122"/>
              </a:rPr>
              <a:t>    所以，医院管理以医务人员为中心</a:t>
            </a:r>
          </a:p>
          <a:p>
            <a:pPr fontAlgn="auto">
              <a:lnSpc>
                <a:spcPct val="150000"/>
              </a:lnSpc>
              <a:spcAft>
                <a:spcPts val="0"/>
              </a:spcAft>
              <a:buFont typeface="Wingdings 2"/>
              <a:buChar char=""/>
              <a:defRPr/>
            </a:pPr>
            <a:r>
              <a:rPr lang="zh-CN" altLang="en-US" sz="2800" dirty="0" smtClean="0">
                <a:latin typeface="黑体" panose="02010609060101010101" pitchFamily="49" charset="-122"/>
                <a:ea typeface="黑体" panose="02010609060101010101" pitchFamily="49" charset="-122"/>
              </a:rPr>
              <a:t>人力资源管理以保护生产力为中心</a:t>
            </a:r>
          </a:p>
          <a:p>
            <a:pPr fontAlgn="auto">
              <a:lnSpc>
                <a:spcPct val="150000"/>
              </a:lnSpc>
              <a:spcAft>
                <a:spcPts val="0"/>
              </a:spcAft>
              <a:buFont typeface="Wingdings 2"/>
              <a:buChar char=""/>
              <a:defRPr/>
            </a:pPr>
            <a:r>
              <a:rPr lang="zh-CN" altLang="en-US" sz="2800" dirty="0" smtClean="0">
                <a:latin typeface="黑体" panose="02010609060101010101" pitchFamily="49" charset="-122"/>
                <a:ea typeface="黑体" panose="02010609060101010101" pitchFamily="49" charset="-122"/>
              </a:rPr>
              <a:t>医疗生产力的维护和再生产以维护心身健康为中心</a:t>
            </a:r>
          </a:p>
          <a:p>
            <a:pPr fontAlgn="auto">
              <a:lnSpc>
                <a:spcPct val="150000"/>
              </a:lnSpc>
              <a:spcAft>
                <a:spcPts val="0"/>
              </a:spcAft>
              <a:buFont typeface="Wingdings 2"/>
              <a:buChar char=""/>
              <a:defRPr/>
            </a:pPr>
            <a:r>
              <a:rPr lang="zh-CN" altLang="en-US" sz="2800" dirty="0" smtClean="0">
                <a:latin typeface="黑体" panose="02010609060101010101" pitchFamily="49" charset="-122"/>
                <a:ea typeface="黑体" panose="02010609060101010101" pitchFamily="49" charset="-122"/>
              </a:rPr>
              <a:t>关注同事，就是关注病患！</a:t>
            </a:r>
          </a:p>
        </p:txBody>
      </p:sp>
      <p:sp>
        <p:nvSpPr>
          <p:cNvPr id="47107" name="Line 4"/>
          <p:cNvSpPr>
            <a:spLocks noChangeShapeType="1"/>
          </p:cNvSpPr>
          <p:nvPr/>
        </p:nvSpPr>
        <p:spPr bwMode="auto">
          <a:xfrm flipV="1">
            <a:off x="7308850" y="6021388"/>
            <a:ext cx="1584325" cy="0"/>
          </a:xfrm>
          <a:prstGeom prst="line">
            <a:avLst/>
          </a:prstGeom>
          <a:noFill/>
          <a:ln w="63500">
            <a:solidFill>
              <a:srgbClr val="FF0000"/>
            </a:solidFill>
            <a:round/>
            <a:headEnd/>
            <a:tailEnd type="triangle" w="med" len="med"/>
          </a:ln>
        </p:spPr>
        <p:txBody>
          <a:bodyPr/>
          <a:lstStyle/>
          <a:p>
            <a:endParaRPr lang="zh-CN" altLang="en-US"/>
          </a:p>
        </p:txBody>
      </p:sp>
      <p:sp>
        <p:nvSpPr>
          <p:cNvPr id="47108" name="Line 5"/>
          <p:cNvSpPr>
            <a:spLocks noChangeShapeType="1"/>
          </p:cNvSpPr>
          <p:nvPr/>
        </p:nvSpPr>
        <p:spPr bwMode="auto">
          <a:xfrm flipH="1" flipV="1">
            <a:off x="8893175" y="1557338"/>
            <a:ext cx="0" cy="4464050"/>
          </a:xfrm>
          <a:prstGeom prst="line">
            <a:avLst/>
          </a:prstGeom>
          <a:noFill/>
          <a:ln w="63500">
            <a:solidFill>
              <a:srgbClr val="FF0000"/>
            </a:solidFill>
            <a:round/>
            <a:headEnd/>
            <a:tailEnd type="triangle" w="med" len="med"/>
          </a:ln>
        </p:spPr>
        <p:txBody>
          <a:bodyPr/>
          <a:lstStyle/>
          <a:p>
            <a:endParaRPr lang="zh-CN" altLang="en-US"/>
          </a:p>
        </p:txBody>
      </p:sp>
      <p:sp>
        <p:nvSpPr>
          <p:cNvPr id="47109" name="Line 6"/>
          <p:cNvSpPr>
            <a:spLocks noChangeShapeType="1"/>
          </p:cNvSpPr>
          <p:nvPr/>
        </p:nvSpPr>
        <p:spPr bwMode="auto">
          <a:xfrm flipH="1" flipV="1">
            <a:off x="6588125" y="1557338"/>
            <a:ext cx="2232025" cy="0"/>
          </a:xfrm>
          <a:prstGeom prst="line">
            <a:avLst/>
          </a:prstGeom>
          <a:noFill/>
          <a:ln w="63500">
            <a:solidFill>
              <a:srgbClr val="FF0000"/>
            </a:solidFill>
            <a:round/>
            <a:headEnd/>
            <a:tailEnd type="triangle" w="med" len="med"/>
          </a:ln>
        </p:spPr>
        <p:txBody>
          <a:bodyPr/>
          <a:lstStyle/>
          <a:p>
            <a:endParaRPr lang="zh-CN" altLang="en-US"/>
          </a:p>
        </p:txBody>
      </p:sp>
      <p:sp>
        <p:nvSpPr>
          <p:cNvPr id="47110" name="Line 7"/>
          <p:cNvSpPr>
            <a:spLocks noChangeShapeType="1"/>
          </p:cNvSpPr>
          <p:nvPr/>
        </p:nvSpPr>
        <p:spPr bwMode="auto">
          <a:xfrm>
            <a:off x="827088" y="1628775"/>
            <a:ext cx="0" cy="1800225"/>
          </a:xfrm>
          <a:prstGeom prst="line">
            <a:avLst/>
          </a:prstGeom>
          <a:noFill/>
          <a:ln w="63500">
            <a:solidFill>
              <a:srgbClr val="FF0000"/>
            </a:solidFill>
            <a:round/>
            <a:headEnd/>
            <a:tailEnd type="triangle" w="med" len="med"/>
          </a:ln>
        </p:spPr>
        <p:txBody>
          <a:bodyPr/>
          <a:lstStyle/>
          <a:p>
            <a:endParaRPr lang="zh-CN" altLang="en-US"/>
          </a:p>
        </p:txBody>
      </p:sp>
      <p:sp>
        <p:nvSpPr>
          <p:cNvPr id="47111" name="Line 8"/>
          <p:cNvSpPr>
            <a:spLocks noChangeShapeType="1"/>
          </p:cNvSpPr>
          <p:nvPr/>
        </p:nvSpPr>
        <p:spPr bwMode="auto">
          <a:xfrm>
            <a:off x="820738" y="4149725"/>
            <a:ext cx="0" cy="1655763"/>
          </a:xfrm>
          <a:prstGeom prst="line">
            <a:avLst/>
          </a:prstGeom>
          <a:noFill/>
          <a:ln w="63500">
            <a:solidFill>
              <a:srgbClr val="FF0000"/>
            </a:solidFill>
            <a:round/>
            <a:headEnd/>
            <a:tailEnd type="triangle" w="med" len="med"/>
          </a:ln>
        </p:spPr>
        <p:txBody>
          <a:bodyPr/>
          <a:lstStyle/>
          <a:p>
            <a:endParaRPr lang="zh-CN" alt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idx="1"/>
          </p:nvPr>
        </p:nvSpPr>
        <p:spPr>
          <a:xfrm>
            <a:off x="755650" y="1052513"/>
            <a:ext cx="8064500" cy="5256212"/>
          </a:xfrm>
        </p:spPr>
        <p:txBody>
          <a:bodyPr/>
          <a:lstStyle/>
          <a:p>
            <a:pPr>
              <a:lnSpc>
                <a:spcPct val="150000"/>
              </a:lnSpc>
            </a:pPr>
            <a:r>
              <a:rPr lang="zh-CN" altLang="en-US" sz="2400" smtClean="0">
                <a:latin typeface="黑体" pitchFamily="2" charset="-122"/>
                <a:ea typeface="黑体" pitchFamily="2" charset="-122"/>
              </a:rPr>
              <a:t>首先，助人者也需要帮助。管理者应该理解助人者职业的特殊性，实施人性化管理，将医生、护士作为“内部顾客”提供保护性、发展性服务；</a:t>
            </a:r>
          </a:p>
          <a:p>
            <a:pPr>
              <a:lnSpc>
                <a:spcPct val="150000"/>
              </a:lnSpc>
            </a:pPr>
            <a:r>
              <a:rPr lang="zh-CN" altLang="en-US" sz="2400" smtClean="0">
                <a:latin typeface="黑体" pitchFamily="2" charset="-122"/>
                <a:ea typeface="黑体" pitchFamily="2" charset="-122"/>
              </a:rPr>
              <a:t>第二，管理者应该改进激励机制，引入新的工作制度、模式，减少或祛除结构性、体制性的有害因素；</a:t>
            </a:r>
          </a:p>
          <a:p>
            <a:pPr>
              <a:lnSpc>
                <a:spcPct val="150000"/>
              </a:lnSpc>
            </a:pPr>
            <a:r>
              <a:rPr lang="zh-CN" altLang="en-US" sz="2400" smtClean="0">
                <a:latin typeface="黑体" pitchFamily="2" charset="-122"/>
                <a:ea typeface="黑体" pitchFamily="2" charset="-122"/>
              </a:rPr>
              <a:t>第三，定期安排休假、体检和心理咨询指导，组织压力管理培训，帮助护士丰富其内外资源；</a:t>
            </a:r>
          </a:p>
          <a:p>
            <a:pPr>
              <a:lnSpc>
                <a:spcPct val="150000"/>
              </a:lnSpc>
            </a:pPr>
            <a:r>
              <a:rPr lang="zh-CN" altLang="en-US" sz="2400" smtClean="0">
                <a:latin typeface="黑体" pitchFamily="2" charset="-122"/>
                <a:ea typeface="黑体" pitchFamily="2" charset="-122"/>
              </a:rPr>
              <a:t>第四，设置专职人员，组织开展督导、自我体验、小组学习等活动。</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rrowheads="1"/>
          </p:cNvSpPr>
          <p:nvPr>
            <p:ph type="title"/>
          </p:nvPr>
        </p:nvSpPr>
        <p:spPr/>
        <p:txBody>
          <a:bodyPr rtlCol="0">
            <a:normAutofit fontScale="90000"/>
          </a:bodyPr>
          <a:lstStyle/>
          <a:p>
            <a:pPr fontAlgn="auto">
              <a:spcAft>
                <a:spcPts val="0"/>
              </a:spcAft>
              <a:defRPr/>
            </a:pPr>
            <a:r>
              <a:rPr lang="zh-CN" altLang="en-US" sz="4000" dirty="0" smtClean="0">
                <a:solidFill>
                  <a:srgbClr val="0000CC"/>
                </a:solidFill>
                <a:latin typeface="华文琥珀" pitchFamily="2" charset="-122"/>
                <a:ea typeface="华文琥珀" pitchFamily="2" charset="-122"/>
              </a:rPr>
              <a:t>让医生放下包袱、开心起来！</a:t>
            </a:r>
            <a:r>
              <a:rPr lang="en-US" altLang="zh-CN" sz="4000" dirty="0" smtClean="0">
                <a:solidFill>
                  <a:srgbClr val="0000CC"/>
                </a:solidFill>
                <a:latin typeface="华文琥珀" pitchFamily="2" charset="-122"/>
                <a:ea typeface="华文琥珀" pitchFamily="2" charset="-122"/>
              </a:rPr>
              <a:t/>
            </a:r>
            <a:br>
              <a:rPr lang="en-US" altLang="zh-CN" sz="4000" dirty="0" smtClean="0">
                <a:solidFill>
                  <a:srgbClr val="0000CC"/>
                </a:solidFill>
                <a:latin typeface="华文琥珀" pitchFamily="2" charset="-122"/>
                <a:ea typeface="华文琥珀" pitchFamily="2" charset="-122"/>
              </a:rPr>
            </a:br>
            <a:r>
              <a:rPr lang="zh-CN" altLang="en-US" sz="4000" dirty="0" smtClean="0">
                <a:solidFill>
                  <a:srgbClr val="0000CC"/>
                </a:solidFill>
                <a:latin typeface="华文琥珀" pitchFamily="2" charset="-122"/>
                <a:ea typeface="华文琥珀" pitchFamily="2" charset="-122"/>
              </a:rPr>
              <a:t>例子：</a:t>
            </a:r>
          </a:p>
        </p:txBody>
      </p:sp>
      <p:sp>
        <p:nvSpPr>
          <p:cNvPr id="49154" name="Rectangle 2"/>
          <p:cNvSpPr>
            <a:spLocks noGrp="1" noChangeArrowheads="1"/>
          </p:cNvSpPr>
          <p:nvPr>
            <p:ph idx="1"/>
          </p:nvPr>
        </p:nvSpPr>
        <p:spPr>
          <a:xfrm>
            <a:off x="755650" y="1916113"/>
            <a:ext cx="7921625" cy="4351337"/>
          </a:xfrm>
        </p:spPr>
        <p:txBody>
          <a:bodyPr/>
          <a:lstStyle/>
          <a:p>
            <a:r>
              <a:rPr lang="zh-CN" altLang="en-US" sz="2400" smtClean="0">
                <a:latin typeface="黑体" pitchFamily="2" charset="-122"/>
                <a:ea typeface="黑体" pitchFamily="2" charset="-122"/>
              </a:rPr>
              <a:t>香港医管局设专职的心理学家，负责医疗机构工作人员的心理保健、危机干预。</a:t>
            </a:r>
          </a:p>
          <a:p>
            <a:endParaRPr lang="zh-CN" altLang="en-US" sz="2400" smtClean="0">
              <a:latin typeface="黑体" pitchFamily="2" charset="-122"/>
              <a:ea typeface="黑体" pitchFamily="2" charset="-122"/>
            </a:endParaRPr>
          </a:p>
          <a:p>
            <a:r>
              <a:rPr lang="zh-CN" altLang="en-US" sz="2400" smtClean="0">
                <a:latin typeface="黑体" pitchFamily="2" charset="-122"/>
                <a:ea typeface="黑体" pitchFamily="2" charset="-122"/>
              </a:rPr>
              <a:t>中德班：学员自我体验。</a:t>
            </a:r>
          </a:p>
          <a:p>
            <a:endParaRPr lang="zh-CN" altLang="en-US" sz="2400" smtClean="0">
              <a:latin typeface="黑体" pitchFamily="2" charset="-122"/>
              <a:ea typeface="黑体" pitchFamily="2" charset="-122"/>
            </a:endParaRPr>
          </a:p>
          <a:p>
            <a:r>
              <a:rPr lang="en-US" altLang="zh-CN" sz="2400" smtClean="0">
                <a:latin typeface="黑体" pitchFamily="2" charset="-122"/>
                <a:ea typeface="黑体" pitchFamily="2" charset="-122"/>
              </a:rPr>
              <a:t>Ballint </a:t>
            </a:r>
            <a:r>
              <a:rPr lang="zh-CN" altLang="en-US" sz="2400" smtClean="0">
                <a:latin typeface="黑体" pitchFamily="2" charset="-122"/>
                <a:ea typeface="黑体" pitchFamily="2" charset="-122"/>
              </a:rPr>
              <a:t>小组：协和医院、中山医院、同济医院。。。</a:t>
            </a:r>
          </a:p>
          <a:p>
            <a:endParaRPr lang="zh-CN" altLang="en-US" sz="2400" smtClean="0">
              <a:latin typeface="黑体" pitchFamily="2" charset="-122"/>
              <a:ea typeface="黑体" pitchFamily="2" charset="-122"/>
            </a:endParaRPr>
          </a:p>
          <a:p>
            <a:r>
              <a:rPr lang="zh-CN" altLang="en-US" sz="2400" smtClean="0">
                <a:latin typeface="黑体" pitchFamily="2" charset="-122"/>
                <a:ea typeface="黑体" pitchFamily="2" charset="-122"/>
              </a:rPr>
              <a:t>医院文化、管理制度：文秘</a:t>
            </a:r>
            <a:r>
              <a:rPr lang="en-US" altLang="zh-CN" sz="2400" smtClean="0">
                <a:latin typeface="黑体" pitchFamily="2" charset="-122"/>
                <a:ea typeface="黑体" pitchFamily="2" charset="-122"/>
              </a:rPr>
              <a:t>/</a:t>
            </a:r>
            <a:r>
              <a:rPr lang="zh-CN" altLang="en-US" sz="2400" smtClean="0">
                <a:latin typeface="黑体" pitchFamily="2" charset="-122"/>
                <a:ea typeface="黑体" pitchFamily="2" charset="-122"/>
              </a:rPr>
              <a:t>助理制度；带薪休假；定期体检；心理宣泄</a:t>
            </a:r>
            <a:r>
              <a:rPr lang="en-US" altLang="zh-CN" sz="2400" smtClean="0">
                <a:latin typeface="黑体" pitchFamily="2" charset="-122"/>
                <a:ea typeface="黑体" pitchFamily="2" charset="-122"/>
              </a:rPr>
              <a:t>/</a:t>
            </a:r>
            <a:r>
              <a:rPr lang="zh-CN" altLang="en-US" sz="2400" smtClean="0">
                <a:latin typeface="黑体" pitchFamily="2" charset="-122"/>
                <a:ea typeface="黑体" pitchFamily="2" charset="-122"/>
              </a:rPr>
              <a:t>辅导；等级制度与民主氛围；评估、激励、晋升、流动；文化、体育活动</a:t>
            </a:r>
            <a:r>
              <a:rPr lang="en-US" altLang="zh-CN" sz="2400" smtClean="0">
                <a:latin typeface="黑体" pitchFamily="2" charset="-122"/>
                <a:ea typeface="黑体" pitchFamily="2" charset="-122"/>
              </a:rPr>
              <a:t>……...</a:t>
            </a:r>
          </a:p>
          <a:p>
            <a:endParaRPr lang="en-US" altLang="zh-CN" sz="2400" smtClean="0">
              <a:latin typeface="黑体" pitchFamily="2" charset="-122"/>
              <a:ea typeface="黑体" pitchFamily="2" charset="-122"/>
            </a:endParaRPr>
          </a:p>
          <a:p>
            <a:endParaRPr lang="en-US" altLang="zh-CN" smtClean="0"/>
          </a:p>
          <a:p>
            <a:endParaRPr lang="en-US" altLang="zh-CN" smtClean="0"/>
          </a:p>
          <a:p>
            <a:endParaRPr lang="zh-CN" altLang="en-US"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lstStyle/>
          <a:p>
            <a:r>
              <a:rPr lang="zh-CN" altLang="en-US" sz="3200" smtClean="0">
                <a:solidFill>
                  <a:srgbClr val="0000CC"/>
                </a:solidFill>
                <a:latin typeface="华文琥珀"/>
                <a:ea typeface="华文琥珀"/>
                <a:cs typeface="华文琥珀"/>
              </a:rPr>
              <a:t>昆明医科大学第一附属医院急诊科案例</a:t>
            </a:r>
          </a:p>
        </p:txBody>
      </p:sp>
      <p:sp>
        <p:nvSpPr>
          <p:cNvPr id="69635" name="Rectangle 3"/>
          <p:cNvSpPr>
            <a:spLocks noGrp="1" noChangeArrowheads="1"/>
          </p:cNvSpPr>
          <p:nvPr>
            <p:ph idx="1"/>
          </p:nvPr>
        </p:nvSpPr>
        <p:spPr>
          <a:xfrm>
            <a:off x="1331913" y="1700213"/>
            <a:ext cx="6988175" cy="4398962"/>
          </a:xfrm>
        </p:spPr>
        <p:txBody>
          <a:bodyPr rtlCol="0">
            <a:normAutofit lnSpcReduction="10000"/>
          </a:bodyPr>
          <a:lstStyle/>
          <a:p>
            <a:pPr marL="533400" indent="-533400" fontAlgn="auto">
              <a:lnSpc>
                <a:spcPct val="90000"/>
              </a:lnSpc>
              <a:spcAft>
                <a:spcPts val="0"/>
              </a:spcAft>
              <a:buFont typeface="Arial" pitchFamily="34" charset="0"/>
              <a:buChar char="•"/>
              <a:defRPr/>
            </a:pPr>
            <a:r>
              <a:rPr lang="en-US" altLang="zh-CN" dirty="0" smtClean="0">
                <a:latin typeface="黑体" pitchFamily="49" charset="-122"/>
                <a:ea typeface="黑体" pitchFamily="49" charset="-122"/>
              </a:rPr>
              <a:t>2001</a:t>
            </a:r>
            <a:r>
              <a:rPr lang="zh-CN" altLang="en-US" dirty="0" smtClean="0">
                <a:latin typeface="黑体" pitchFamily="49" charset="-122"/>
                <a:ea typeface="黑体" pitchFamily="49" charset="-122"/>
              </a:rPr>
              <a:t>年的“</a:t>
            </a:r>
            <a:r>
              <a:rPr lang="en-US" altLang="zh-CN" dirty="0" smtClean="0">
                <a:latin typeface="黑体" pitchFamily="49" charset="-122"/>
                <a:ea typeface="黑体" pitchFamily="49" charset="-122"/>
              </a:rPr>
              <a:t>3</a:t>
            </a:r>
            <a:r>
              <a:rPr lang="zh-CN" altLang="en-US" dirty="0" smtClean="0">
                <a:latin typeface="黑体" pitchFamily="49" charset="-122"/>
                <a:ea typeface="黑体" pitchFamily="49" charset="-122"/>
              </a:rPr>
              <a:t>。</a:t>
            </a:r>
            <a:r>
              <a:rPr lang="en-US" altLang="zh-CN" dirty="0" smtClean="0">
                <a:latin typeface="黑体" pitchFamily="49" charset="-122"/>
                <a:ea typeface="黑体" pitchFamily="49" charset="-122"/>
              </a:rPr>
              <a:t>21”</a:t>
            </a:r>
            <a:r>
              <a:rPr lang="zh-CN" altLang="en-US" dirty="0" smtClean="0">
                <a:latin typeface="黑体" pitchFamily="49" charset="-122"/>
                <a:ea typeface="黑体" pitchFamily="49" charset="-122"/>
              </a:rPr>
              <a:t>事件</a:t>
            </a:r>
          </a:p>
          <a:p>
            <a:pPr marL="533400" indent="-533400" fontAlgn="auto">
              <a:lnSpc>
                <a:spcPct val="90000"/>
              </a:lnSpc>
              <a:spcAft>
                <a:spcPts val="0"/>
              </a:spcAft>
              <a:buFont typeface="Arial" pitchFamily="34" charset="0"/>
              <a:buChar char="•"/>
              <a:defRPr/>
            </a:pPr>
            <a:r>
              <a:rPr lang="zh-CN" altLang="en-US" dirty="0" smtClean="0">
                <a:latin typeface="黑体" pitchFamily="49" charset="-122"/>
                <a:ea typeface="黑体" pitchFamily="49" charset="-122"/>
              </a:rPr>
              <a:t>舆论轰炸、行政压力</a:t>
            </a:r>
          </a:p>
          <a:p>
            <a:pPr marL="533400" indent="-533400" fontAlgn="auto">
              <a:lnSpc>
                <a:spcPct val="90000"/>
              </a:lnSpc>
              <a:spcAft>
                <a:spcPts val="0"/>
              </a:spcAft>
              <a:buFont typeface="Arial" pitchFamily="34" charset="0"/>
              <a:buChar char="•"/>
              <a:defRPr/>
            </a:pPr>
            <a:r>
              <a:rPr lang="zh-CN" altLang="en-US" dirty="0" smtClean="0">
                <a:latin typeface="黑体" pitchFamily="49" charset="-122"/>
                <a:ea typeface="黑体" pitchFamily="49" charset="-122"/>
              </a:rPr>
              <a:t>管理诊断</a:t>
            </a:r>
            <a:r>
              <a:rPr lang="en-US" altLang="zh-CN" dirty="0" smtClean="0">
                <a:latin typeface="黑体" pitchFamily="49" charset="-122"/>
                <a:ea typeface="黑体" pitchFamily="49" charset="-122"/>
              </a:rPr>
              <a:t>——</a:t>
            </a:r>
            <a:r>
              <a:rPr lang="zh-CN" altLang="en-US" dirty="0" smtClean="0">
                <a:latin typeface="黑体" pitchFamily="49" charset="-122"/>
                <a:ea typeface="黑体" pitchFamily="49" charset="-122"/>
              </a:rPr>
              <a:t>集体性倦怠</a:t>
            </a:r>
          </a:p>
          <a:p>
            <a:pPr marL="533400" indent="-533400" fontAlgn="auto">
              <a:lnSpc>
                <a:spcPct val="90000"/>
              </a:lnSpc>
              <a:spcAft>
                <a:spcPts val="0"/>
              </a:spcAft>
              <a:buFont typeface="Arial" pitchFamily="34" charset="0"/>
              <a:buChar char="•"/>
              <a:defRPr/>
            </a:pPr>
            <a:r>
              <a:rPr lang="zh-CN" altLang="en-US" dirty="0" smtClean="0">
                <a:latin typeface="黑体" pitchFamily="49" charset="-122"/>
                <a:ea typeface="黑体" pitchFamily="49" charset="-122"/>
              </a:rPr>
              <a:t>整改举措：</a:t>
            </a:r>
          </a:p>
          <a:p>
            <a:pPr marL="533400" indent="-533400" fontAlgn="auto">
              <a:lnSpc>
                <a:spcPct val="90000"/>
              </a:lnSpc>
              <a:spcAft>
                <a:spcPts val="0"/>
              </a:spcAft>
              <a:buFontTx/>
              <a:buAutoNum type="arabicPeriod"/>
              <a:defRPr/>
            </a:pPr>
            <a:r>
              <a:rPr lang="zh-CN" altLang="en-US" dirty="0" smtClean="0">
                <a:latin typeface="黑体" pitchFamily="49" charset="-122"/>
                <a:ea typeface="黑体" pitchFamily="49" charset="-122"/>
              </a:rPr>
              <a:t>顶住压力，不整人！   </a:t>
            </a:r>
            <a:endParaRPr lang="en-US" altLang="zh-CN" dirty="0" smtClean="0">
              <a:latin typeface="黑体" pitchFamily="49" charset="-122"/>
              <a:ea typeface="黑体" pitchFamily="49" charset="-122"/>
            </a:endParaRPr>
          </a:p>
          <a:p>
            <a:pPr marL="533400" indent="-533400" fontAlgn="auto">
              <a:lnSpc>
                <a:spcPct val="90000"/>
              </a:lnSpc>
              <a:spcAft>
                <a:spcPts val="0"/>
              </a:spcAft>
              <a:buFontTx/>
              <a:buAutoNum type="arabicPeriod"/>
              <a:defRPr/>
            </a:pPr>
            <a:r>
              <a:rPr lang="zh-CN" altLang="en-US" dirty="0" smtClean="0">
                <a:latin typeface="黑体" pitchFamily="49" charset="-122"/>
                <a:ea typeface="黑体" pitchFamily="49" charset="-122"/>
              </a:rPr>
              <a:t>换血、补血</a:t>
            </a:r>
          </a:p>
          <a:p>
            <a:pPr marL="533400" indent="-533400" fontAlgn="auto">
              <a:lnSpc>
                <a:spcPct val="90000"/>
              </a:lnSpc>
              <a:spcAft>
                <a:spcPts val="0"/>
              </a:spcAft>
              <a:buFontTx/>
              <a:buAutoNum type="arabicPeriod"/>
              <a:defRPr/>
            </a:pPr>
            <a:r>
              <a:rPr lang="zh-CN" altLang="en-US" dirty="0" smtClean="0">
                <a:latin typeface="黑体" pitchFamily="49" charset="-122"/>
                <a:ea typeface="黑体" pitchFamily="49" charset="-122"/>
              </a:rPr>
              <a:t>放电、充电 </a:t>
            </a:r>
          </a:p>
          <a:p>
            <a:pPr marL="533400" indent="-533400" fontAlgn="auto">
              <a:lnSpc>
                <a:spcPct val="90000"/>
              </a:lnSpc>
              <a:spcAft>
                <a:spcPts val="0"/>
              </a:spcAft>
              <a:buFont typeface="Arial" pitchFamily="34" charset="0"/>
              <a:buChar char="•"/>
              <a:defRPr/>
            </a:pPr>
            <a:r>
              <a:rPr lang="zh-CN" altLang="en-US" dirty="0" smtClean="0">
                <a:latin typeface="黑体" pitchFamily="49" charset="-122"/>
                <a:ea typeface="黑体" pitchFamily="49" charset="-122"/>
              </a:rPr>
              <a:t>半年后见效。后来一直是云南省急救医学领头科室</a:t>
            </a:r>
          </a:p>
          <a:p>
            <a:pPr marL="533400" indent="-533400" fontAlgn="auto">
              <a:lnSpc>
                <a:spcPct val="90000"/>
              </a:lnSpc>
              <a:spcAft>
                <a:spcPts val="0"/>
              </a:spcAft>
              <a:buFontTx/>
              <a:buNone/>
              <a:defRPr/>
            </a:pPr>
            <a:endParaRPr lang="zh-CN" altLang="en-US" dirty="0" smtClean="0"/>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5288" y="404813"/>
            <a:ext cx="8229600" cy="4319587"/>
          </a:xfrm>
          <a:solidFill>
            <a:schemeClr val="accent3">
              <a:lumMod val="20000"/>
              <a:lumOff val="80000"/>
            </a:schemeClr>
          </a:solidFill>
          <a:ln>
            <a:solidFill>
              <a:schemeClr val="tx1"/>
            </a:solidFill>
          </a:ln>
        </p:spPr>
        <p:txBody>
          <a:bodyPr rtlCol="0">
            <a:normAutofit/>
          </a:bodyPr>
          <a:lstStyle/>
          <a:p>
            <a:pPr fontAlgn="auto">
              <a:spcAft>
                <a:spcPts val="0"/>
              </a:spcAft>
              <a:defRPr/>
            </a:pPr>
            <a:r>
              <a:rPr lang="zh-CN" altLang="en-US" b="1" dirty="0" smtClean="0">
                <a:solidFill>
                  <a:srgbClr val="C00000"/>
                </a:solidFill>
                <a:latin typeface="华文隶书" pitchFamily="2" charset="-122"/>
                <a:ea typeface="华文隶书" pitchFamily="2" charset="-122"/>
              </a:rPr>
              <a:t>病人需要实实在在的人道。</a:t>
            </a:r>
            <a:r>
              <a:rPr lang="en-US" altLang="zh-CN" b="1" dirty="0" smtClean="0">
                <a:solidFill>
                  <a:srgbClr val="C00000"/>
                </a:solidFill>
                <a:latin typeface="华文隶书" pitchFamily="2" charset="-122"/>
                <a:ea typeface="华文隶书" pitchFamily="2" charset="-122"/>
              </a:rPr>
              <a:t/>
            </a:r>
            <a:br>
              <a:rPr lang="en-US" altLang="zh-CN" b="1" dirty="0" smtClean="0">
                <a:solidFill>
                  <a:srgbClr val="C00000"/>
                </a:solidFill>
                <a:latin typeface="华文隶书" pitchFamily="2" charset="-122"/>
                <a:ea typeface="华文隶书" pitchFamily="2" charset="-122"/>
              </a:rPr>
            </a:br>
            <a:r>
              <a:rPr lang="en-US" altLang="zh-CN" b="1" dirty="0" smtClean="0">
                <a:solidFill>
                  <a:srgbClr val="C00000"/>
                </a:solidFill>
                <a:latin typeface="华文隶书" pitchFamily="2" charset="-122"/>
                <a:ea typeface="华文隶书" pitchFamily="2" charset="-122"/>
              </a:rPr>
              <a:t/>
            </a:r>
            <a:br>
              <a:rPr lang="en-US" altLang="zh-CN" b="1" dirty="0" smtClean="0">
                <a:solidFill>
                  <a:srgbClr val="C00000"/>
                </a:solidFill>
                <a:latin typeface="华文隶书" pitchFamily="2" charset="-122"/>
                <a:ea typeface="华文隶书" pitchFamily="2" charset="-122"/>
              </a:rPr>
            </a:br>
            <a:r>
              <a:rPr lang="zh-CN" altLang="en-US" b="1" dirty="0" smtClean="0">
                <a:solidFill>
                  <a:srgbClr val="C00000"/>
                </a:solidFill>
                <a:latin typeface="华文隶书" pitchFamily="2" charset="-122"/>
                <a:ea typeface="华文隶书" pitchFamily="2" charset="-122"/>
              </a:rPr>
              <a:t>我做得到，大家肯定也做得到</a:t>
            </a:r>
            <a:r>
              <a:rPr lang="zh-CN" altLang="en-US" b="1" dirty="0">
                <a:solidFill>
                  <a:srgbClr val="C00000"/>
                </a:solidFill>
                <a:latin typeface="华文隶书" pitchFamily="2" charset="-122"/>
                <a:ea typeface="华文隶书" pitchFamily="2" charset="-122"/>
              </a:rPr>
              <a:t>：</a:t>
            </a:r>
            <a:r>
              <a:rPr lang="en-US" altLang="zh-CN" b="1" dirty="0" smtClean="0">
                <a:solidFill>
                  <a:srgbClr val="C00000"/>
                </a:solidFill>
                <a:latin typeface="华文隶书" pitchFamily="2" charset="-122"/>
                <a:ea typeface="华文隶书" pitchFamily="2" charset="-122"/>
              </a:rPr>
              <a:t/>
            </a:r>
            <a:br>
              <a:rPr lang="en-US" altLang="zh-CN" b="1" dirty="0" smtClean="0">
                <a:solidFill>
                  <a:srgbClr val="C00000"/>
                </a:solidFill>
                <a:latin typeface="华文隶书" pitchFamily="2" charset="-122"/>
                <a:ea typeface="华文隶书" pitchFamily="2" charset="-122"/>
              </a:rPr>
            </a:br>
            <a:r>
              <a:rPr lang="en-US" altLang="zh-CN" b="1" dirty="0">
                <a:solidFill>
                  <a:srgbClr val="C00000"/>
                </a:solidFill>
                <a:latin typeface="华文隶书" pitchFamily="2" charset="-122"/>
                <a:ea typeface="华文隶书" pitchFamily="2" charset="-122"/>
              </a:rPr>
              <a:t/>
            </a:r>
            <a:br>
              <a:rPr lang="en-US" altLang="zh-CN" b="1" dirty="0">
                <a:solidFill>
                  <a:srgbClr val="C00000"/>
                </a:solidFill>
                <a:latin typeface="华文隶书" pitchFamily="2" charset="-122"/>
                <a:ea typeface="华文隶书" pitchFamily="2" charset="-122"/>
              </a:rPr>
            </a:br>
            <a:r>
              <a:rPr lang="zh-CN" altLang="en-US" b="1" dirty="0">
                <a:solidFill>
                  <a:srgbClr val="C00000"/>
                </a:solidFill>
                <a:latin typeface="华文隶书" pitchFamily="2" charset="-122"/>
                <a:ea typeface="华文隶书" pitchFamily="2" charset="-122"/>
              </a:rPr>
              <a:t>仁心仁术助人，真理真心育人</a:t>
            </a:r>
            <a:r>
              <a:rPr lang="zh-CN" altLang="en-US" b="1" dirty="0" smtClean="0">
                <a:solidFill>
                  <a:srgbClr val="C00000"/>
                </a:solidFill>
                <a:latin typeface="华文隶书" pitchFamily="2" charset="-122"/>
                <a:ea typeface="华文隶书" pitchFamily="2" charset="-122"/>
              </a:rPr>
              <a:t>，</a:t>
            </a:r>
            <a:r>
              <a:rPr lang="en-US" altLang="zh-CN" b="1" dirty="0" smtClean="0">
                <a:solidFill>
                  <a:srgbClr val="C00000"/>
                </a:solidFill>
                <a:latin typeface="华文隶书" pitchFamily="2" charset="-122"/>
                <a:ea typeface="华文隶书" pitchFamily="2" charset="-122"/>
              </a:rPr>
              <a:t/>
            </a:r>
            <a:br>
              <a:rPr lang="en-US" altLang="zh-CN" b="1" dirty="0" smtClean="0">
                <a:solidFill>
                  <a:srgbClr val="C00000"/>
                </a:solidFill>
                <a:latin typeface="华文隶书" pitchFamily="2" charset="-122"/>
                <a:ea typeface="华文隶书" pitchFamily="2" charset="-122"/>
              </a:rPr>
            </a:br>
            <a:r>
              <a:rPr lang="zh-CN" altLang="en-US" b="1" dirty="0" smtClean="0">
                <a:solidFill>
                  <a:srgbClr val="C00000"/>
                </a:solidFill>
                <a:latin typeface="华文隶书" pitchFamily="2" charset="-122"/>
                <a:ea typeface="华文隶书" pitchFamily="2" charset="-122"/>
              </a:rPr>
              <a:t>佳</a:t>
            </a:r>
            <a:r>
              <a:rPr lang="zh-CN" altLang="en-US" b="1" dirty="0">
                <a:solidFill>
                  <a:srgbClr val="C00000"/>
                </a:solidFill>
                <a:latin typeface="华文隶书" pitchFamily="2" charset="-122"/>
                <a:ea typeface="华文隶书" pitchFamily="2" charset="-122"/>
              </a:rPr>
              <a:t>方良药救人，金口玉言悦人</a:t>
            </a:r>
            <a:r>
              <a:rPr lang="zh-CN" altLang="en-US" b="1" dirty="0" smtClean="0">
                <a:solidFill>
                  <a:srgbClr val="C00000"/>
                </a:solidFill>
                <a:latin typeface="华文隶书" pitchFamily="2" charset="-122"/>
                <a:ea typeface="华文隶书" pitchFamily="2" charset="-122"/>
              </a:rPr>
              <a:t>。</a:t>
            </a:r>
            <a:endParaRPr lang="zh-CN" altLang="en-US" b="1" dirty="0">
              <a:solidFill>
                <a:srgbClr val="C00000"/>
              </a:solidFill>
              <a:latin typeface="华文隶书" pitchFamily="2" charset="-122"/>
              <a:ea typeface="华文隶书" pitchFamily="2" charset="-122"/>
            </a:endParaRPr>
          </a:p>
        </p:txBody>
      </p:sp>
      <p:sp>
        <p:nvSpPr>
          <p:cNvPr id="3" name="内容占位符 2"/>
          <p:cNvSpPr>
            <a:spLocks noGrp="1"/>
          </p:cNvSpPr>
          <p:nvPr>
            <p:ph idx="1"/>
          </p:nvPr>
        </p:nvSpPr>
        <p:spPr>
          <a:xfrm>
            <a:off x="3059113" y="5157788"/>
            <a:ext cx="2592387" cy="1223962"/>
          </a:xfrm>
          <a:solidFill>
            <a:srgbClr val="FF0000"/>
          </a:solidFill>
        </p:spPr>
        <p:txBody>
          <a:bodyPr rtlCol="0">
            <a:normAutofit/>
          </a:bodyPr>
          <a:lstStyle/>
          <a:p>
            <a:pPr fontAlgn="auto">
              <a:spcAft>
                <a:spcPts val="0"/>
              </a:spcAft>
              <a:buFont typeface="Arial" pitchFamily="34" charset="0"/>
              <a:buNone/>
              <a:defRPr/>
            </a:pPr>
            <a:r>
              <a:rPr lang="zh-CN" altLang="en-US" sz="6000" dirty="0" smtClean="0">
                <a:solidFill>
                  <a:schemeClr val="accent3">
                    <a:lumMod val="20000"/>
                    <a:lumOff val="80000"/>
                  </a:schemeClr>
                </a:solidFill>
                <a:latin typeface="华文琥珀" pitchFamily="2" charset="-122"/>
                <a:ea typeface="华文琥珀" pitchFamily="2" charset="-122"/>
              </a:rPr>
              <a:t>谢谢！</a:t>
            </a:r>
            <a:endParaRPr lang="zh-CN" altLang="en-US" sz="6000" dirty="0">
              <a:solidFill>
                <a:schemeClr val="accent3">
                  <a:lumMod val="20000"/>
                  <a:lumOff val="80000"/>
                </a:schemeClr>
              </a:solidFill>
              <a:latin typeface="华文琥珀" pitchFamily="2" charset="-122"/>
              <a:ea typeface="华文琥珀" pitchFamily="2" charset="-122"/>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580</TotalTime>
  <Words>4176</Words>
  <Application>Microsoft Office PowerPoint</Application>
  <PresentationFormat>全屏显示(4:3)</PresentationFormat>
  <Paragraphs>350</Paragraphs>
  <Slides>37</Slides>
  <Notes>0</Notes>
  <HiddenSlides>0</HiddenSlides>
  <MMClips>0</MMClips>
  <ScaleCrop>false</ScaleCrop>
  <HeadingPairs>
    <vt:vector size="6" baseType="variant">
      <vt:variant>
        <vt:lpstr>已用的字体</vt:lpstr>
      </vt:variant>
      <vt:variant>
        <vt:i4>13</vt:i4>
      </vt:variant>
      <vt:variant>
        <vt:lpstr>演示文稿设计模板</vt:lpstr>
      </vt:variant>
      <vt:variant>
        <vt:i4>2</vt:i4>
      </vt:variant>
      <vt:variant>
        <vt:lpstr>幻灯片标题</vt:lpstr>
      </vt:variant>
      <vt:variant>
        <vt:i4>37</vt:i4>
      </vt:variant>
    </vt:vector>
  </HeadingPairs>
  <TitlesOfParts>
    <vt:vector size="52" baseType="lpstr">
      <vt:lpstr>Calibri</vt:lpstr>
      <vt:lpstr>宋体</vt:lpstr>
      <vt:lpstr>Arial</vt:lpstr>
      <vt:lpstr>黑体</vt:lpstr>
      <vt:lpstr>华文琥珀</vt:lpstr>
      <vt:lpstr>Wingdings 2</vt:lpstr>
      <vt:lpstr>Tahoma</vt:lpstr>
      <vt:lpstr>华文行楷</vt:lpstr>
      <vt:lpstr>Wingdings</vt:lpstr>
      <vt:lpstr>华文新魏</vt:lpstr>
      <vt:lpstr>金山简准圆</vt:lpstr>
      <vt:lpstr>Monotype Sorts</vt:lpstr>
      <vt:lpstr>华文隶书</vt:lpstr>
      <vt:lpstr>Office 主题</vt:lpstr>
      <vt:lpstr>Office 主题</vt:lpstr>
      <vt:lpstr>医患关系的心身医学意义及其人性化管理</vt:lpstr>
      <vt:lpstr>一、引  言：医患关系的医学后果</vt:lpstr>
      <vt:lpstr>医患关系史上最差，原因何在？</vt:lpstr>
      <vt:lpstr>幻灯片 4</vt:lpstr>
      <vt:lpstr>医务人员心理行为因素对医疗安全的影响： 国际医院评审联合委员会（JCI）对意外事件根本原因的分析</vt:lpstr>
      <vt:lpstr>根本原因：1995－2004年2966件所有类型意外事件中各种根本原因的大致百分比</vt:lpstr>
      <vt:lpstr>为什么累？什么是国际标准？ Comparison of a 500-Bed Chinese Hospital and International Hospital </vt:lpstr>
      <vt:lpstr>呼唤现代医学服务</vt:lpstr>
      <vt:lpstr>二、人际沟通的心理学</vt:lpstr>
      <vt:lpstr>1. 患者期望的医生像什么样？</vt:lpstr>
      <vt:lpstr>幻灯片 11</vt:lpstr>
      <vt:lpstr>“第一眼印象”只需半秒钟！</vt:lpstr>
      <vt:lpstr>幻灯片 13</vt:lpstr>
      <vt:lpstr>幻灯片 14</vt:lpstr>
      <vt:lpstr>2.沟通的语用学原理：</vt:lpstr>
      <vt:lpstr>Gregory Bateson 的观点， 以及阴阳学说</vt:lpstr>
      <vt:lpstr>3.人际互动关系的基本模式</vt:lpstr>
      <vt:lpstr>幻灯片 18</vt:lpstr>
      <vt:lpstr>矛盾、冲突和战争的基本模式（F.B.Simon）</vt:lpstr>
      <vt:lpstr>幻灯片 20</vt:lpstr>
      <vt:lpstr>幻灯片 21</vt:lpstr>
      <vt:lpstr>（4）把病人当人</vt:lpstr>
      <vt:lpstr>三、医患关系危机与不依从性</vt:lpstr>
      <vt:lpstr>1.医患关系 = 治疗关系 （Therapeutic relation）</vt:lpstr>
      <vt:lpstr>幻灯片 25</vt:lpstr>
      <vt:lpstr>情感距离：角色与期望</vt:lpstr>
      <vt:lpstr>2.医患关系的心理动力观：几个概念</vt:lpstr>
      <vt:lpstr>3. 依从性：病人对医嘱的遵从程度</vt:lpstr>
      <vt:lpstr>影响依从性的因素：  A。满足病人对于解释的需要：</vt:lpstr>
      <vt:lpstr>幻灯片 30</vt:lpstr>
      <vt:lpstr>幻灯片 31</vt:lpstr>
      <vt:lpstr>四、对医院管理的启示</vt:lpstr>
      <vt:lpstr>“以人为本”管理逻辑</vt:lpstr>
      <vt:lpstr>幻灯片 34</vt:lpstr>
      <vt:lpstr>让医生放下包袱、开心起来！ 例子：</vt:lpstr>
      <vt:lpstr>昆明医科大学第一附属医院急诊科案例</vt:lpstr>
      <vt:lpstr>病人需要实实在在的人道。  我做得到，大家肯定也做得到：  仁心仁术助人，真理真心育人， 佳方良药救人，金口玉言悦人。</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医患关系的心身医学意义及其人性化管理</dc:title>
  <dc:creator>zhao</dc:creator>
  <cp:lastModifiedBy>jqj</cp:lastModifiedBy>
  <cp:revision>47</cp:revision>
  <dcterms:created xsi:type="dcterms:W3CDTF">2014-01-04T06:52:56Z</dcterms:created>
  <dcterms:modified xsi:type="dcterms:W3CDTF">2014-01-09T08:37:13Z</dcterms:modified>
</cp:coreProperties>
</file>